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99" r:id="rId3"/>
    <p:sldId id="269" r:id="rId4"/>
    <p:sldId id="270" r:id="rId5"/>
    <p:sldId id="271" r:id="rId6"/>
    <p:sldId id="272" r:id="rId7"/>
    <p:sldId id="273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92" r:id="rId17"/>
    <p:sldId id="293" r:id="rId18"/>
    <p:sldId id="294" r:id="rId19"/>
    <p:sldId id="295" r:id="rId20"/>
    <p:sldId id="296" r:id="rId21"/>
    <p:sldId id="297" r:id="rId22"/>
    <p:sldId id="301" r:id="rId23"/>
    <p:sldId id="298" r:id="rId24"/>
    <p:sldId id="300" r:id="rId25"/>
    <p:sldId id="283" r:id="rId26"/>
  </p:sldIdLst>
  <p:sldSz cx="9144000" cy="6858000" type="screen4x3"/>
  <p:notesSz cx="6858000" cy="9144000"/>
  <p:defaultTextStyle>
    <a:defPPr>
      <a:defRPr lang="zh-H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96"/>
  </p:normalViewPr>
  <p:slideViewPr>
    <p:cSldViewPr>
      <p:cViewPr varScale="1">
        <p:scale>
          <a:sx n="105" d="100"/>
          <a:sy n="105" d="100"/>
        </p:scale>
        <p:origin x="1840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85800" y="3196686"/>
            <a:ext cx="77724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676401"/>
            <a:ext cx="7772400" cy="1538286"/>
          </a:xfrm>
        </p:spPr>
        <p:txBody>
          <a:bodyPr anchor="b"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214686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zh-TW" altLang="en-US"/>
              <a:t>按一下以編輯母片副標題樣式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C53EE-7577-4351-A2E6-291FE0A689CD}" type="datetimeFigureOut">
              <a:rPr lang="zh-HK" altLang="en-US" smtClean="0"/>
              <a:t>03/02/23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6A544-9E5F-4781-A450-466F5F899E76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C53EE-7577-4351-A2E6-291FE0A689CD}" type="datetimeFigureOut">
              <a:rPr lang="zh-HK" altLang="en-US" smtClean="0"/>
              <a:t>03/02/23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6A544-9E5F-4781-A450-466F5F899E76}" type="slidenum">
              <a:rPr lang="zh-HK" altLang="en-US" smtClean="0"/>
              <a:t>‹#›</a:t>
            </a:fld>
            <a:endParaRPr lang="zh-HK" altLang="en-US"/>
          </a:p>
        </p:txBody>
      </p:sp>
      <p:sp>
        <p:nvSpPr>
          <p:cNvPr id="7" name="矩形 6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215206" y="274638"/>
            <a:ext cx="1471594" cy="6011882"/>
          </a:xfrm>
        </p:spPr>
        <p:txBody>
          <a:bodyPr vert="eaVert"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686568" cy="6011882"/>
          </a:xfrm>
        </p:spPr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C53EE-7577-4351-A2E6-291FE0A689CD}" type="datetimeFigureOut">
              <a:rPr lang="zh-HK" altLang="en-US" smtClean="0"/>
              <a:t>03/02/23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6A544-9E5F-4781-A450-466F5F899E76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73152" y="6400800"/>
            <a:ext cx="3200400" cy="283800"/>
          </a:xfrm>
        </p:spPr>
        <p:txBody>
          <a:bodyPr/>
          <a:lstStyle/>
          <a:p>
            <a:fld id="{63DC53EE-7577-4351-A2E6-291FE0A689CD}" type="datetimeFigureOut">
              <a:rPr lang="zh-HK" altLang="en-US" smtClean="0"/>
              <a:t>03/02/23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5330952" y="6400800"/>
            <a:ext cx="3733800" cy="283800"/>
          </a:xfrm>
        </p:spPr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6A544-9E5F-4781-A450-466F5F899E76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85800" y="3143248"/>
            <a:ext cx="77724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3143248"/>
            <a:ext cx="7772400" cy="1362075"/>
          </a:xfrm>
        </p:spPr>
        <p:txBody>
          <a:bodyPr anchor="t"/>
          <a:lstStyle>
            <a:lvl1pPr algn="ctr">
              <a:defRPr sz="4000" b="0" cap="all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1643061"/>
            <a:ext cx="7772400" cy="1500187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C53EE-7577-4351-A2E6-291FE0A689CD}" type="datetimeFigureOut">
              <a:rPr lang="zh-HK" altLang="en-US" smtClean="0"/>
              <a:t>03/02/23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6A544-9E5F-4781-A450-466F5F899E76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C53EE-7577-4351-A2E6-291FE0A689CD}" type="datetimeFigureOut">
              <a:rPr lang="zh-HK" altLang="en-US" smtClean="0"/>
              <a:t>03/02/23</a:t>
            </a:fld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6A544-9E5F-4781-A450-466F5F899E76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2pPr>
            <a:lvl3pPr marL="914400" indent="0">
              <a:buNone/>
              <a:defRPr sz="18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3pPr>
            <a:lvl4pPr marL="13716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4pPr>
            <a:lvl5pPr marL="18288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2pPr>
            <a:lvl3pPr marL="914400" indent="0">
              <a:buNone/>
              <a:defRPr sz="18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3pPr>
            <a:lvl4pPr marL="13716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4pPr>
            <a:lvl5pPr marL="18288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C53EE-7577-4351-A2E6-291FE0A689CD}" type="datetimeFigureOut">
              <a:rPr lang="zh-HK" altLang="en-US" smtClean="0"/>
              <a:t>03/02/23</a:t>
            </a:fld>
            <a:endParaRPr lang="zh-HK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6A544-9E5F-4781-A450-466F5F899E76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C53EE-7577-4351-A2E6-291FE0A689CD}" type="datetimeFigureOut">
              <a:rPr lang="zh-HK" altLang="en-US" smtClean="0"/>
              <a:t>03/02/23</a:t>
            </a:fld>
            <a:endParaRPr lang="zh-HK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6A544-9E5F-4781-A450-466F5F899E76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C53EE-7577-4351-A2E6-291FE0A689CD}" type="datetimeFigureOut">
              <a:rPr lang="zh-HK" altLang="en-US" smtClean="0"/>
              <a:t>03/02/23</a:t>
            </a:fld>
            <a:endParaRPr lang="zh-HK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6A544-9E5F-4781-A450-466F5F899E76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2786050" y="1053546"/>
            <a:ext cx="59040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786050" y="228600"/>
            <a:ext cx="5900752" cy="842946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786050" y="1142984"/>
            <a:ext cx="5900750" cy="514353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5" y="1142984"/>
            <a:ext cx="2257408" cy="5143536"/>
          </a:xfrm>
        </p:spPr>
        <p:txBody>
          <a:bodyPr anchor="ctr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C53EE-7577-4351-A2E6-291FE0A689CD}" type="datetimeFigureOut">
              <a:rPr lang="zh-HK" altLang="en-US" smtClean="0"/>
              <a:t>03/02/23</a:t>
            </a:fld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6A544-9E5F-4781-A450-466F5F899E76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6400800" cy="685800"/>
          </a:xfrm>
        </p:spPr>
        <p:txBody>
          <a:bodyPr anchor="ctr"/>
          <a:lstStyle>
            <a:lvl1pPr algn="l">
              <a:defRPr sz="2400" b="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701552" y="1143000"/>
            <a:ext cx="7223248" cy="3980172"/>
          </a:xfrm>
          <a:prstGeom prst="roundRect">
            <a:avLst>
              <a:gd name="adj" fmla="val 18278"/>
            </a:avLst>
          </a:prstGeom>
          <a:solidFill>
            <a:schemeClr val="accent1">
              <a:tint val="40000"/>
            </a:schemeClr>
          </a:solidFill>
          <a:ln w="50800" cap="rnd">
            <a:gradFill flip="none" rotWithShape="1">
              <a:gsLst>
                <a:gs pos="0">
                  <a:schemeClr val="accent1">
                    <a:shade val="50000"/>
                  </a:schemeClr>
                </a:gs>
                <a:gs pos="20000">
                  <a:schemeClr val="accent2">
                    <a:shade val="50000"/>
                  </a:schemeClr>
                </a:gs>
                <a:gs pos="40000">
                  <a:schemeClr val="accent3">
                    <a:shade val="50000"/>
                  </a:schemeClr>
                </a:gs>
                <a:gs pos="60000">
                  <a:schemeClr val="accent4">
                    <a:shade val="50000"/>
                  </a:schemeClr>
                </a:gs>
                <a:gs pos="80000">
                  <a:schemeClr val="accent5">
                    <a:shade val="50000"/>
                  </a:schemeClr>
                </a:gs>
                <a:gs pos="100000">
                  <a:schemeClr val="accent6">
                    <a:shade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round/>
          </a:ln>
          <a:effectLst>
            <a:outerShdw blurRad="50800" dist="38100" dir="5400000" algn="tl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zh-TW" altLang="en-US"/>
              <a:t>按一下圖示以新增圖片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62200" y="5410200"/>
            <a:ext cx="5657888" cy="804862"/>
          </a:xfrm>
        </p:spPr>
        <p:txBody>
          <a:bodyPr anchor="ctr"/>
          <a:lstStyle>
            <a:lvl1pPr marL="0" indent="0" algn="r">
              <a:buNone/>
              <a:defRPr sz="1200" b="0"/>
            </a:lvl1pPr>
            <a:lvl2pPr marL="457200" indent="0" algn="r">
              <a:buNone/>
              <a:defRPr sz="1200" b="0"/>
            </a:lvl2pPr>
            <a:lvl3pPr marL="914400" indent="0" algn="r">
              <a:buNone/>
              <a:defRPr sz="1200" b="0"/>
            </a:lvl3pPr>
            <a:lvl4pPr marL="1371600" indent="0" algn="r">
              <a:buNone/>
              <a:defRPr sz="1200" b="0"/>
            </a:lvl4pPr>
            <a:lvl5pPr marL="1828800" indent="0" algn="r">
              <a:buNone/>
              <a:defRPr sz="1200" b="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C53EE-7577-4351-A2E6-291FE0A689CD}" type="datetimeFigureOut">
              <a:rPr lang="zh-HK" altLang="en-US" smtClean="0"/>
              <a:t>03/02/23</a:t>
            </a:fld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6A544-9E5F-4781-A450-466F5F899E76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6678000"/>
            <a:ext cx="9144000" cy="180000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tint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68632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  <a:p>
            <a:pPr lvl="1" eaLnBrk="1" latinLnBrk="0" hangingPunct="1"/>
            <a:r>
              <a:rPr kumimoji="0" lang="zh-TW" altLang="en-US"/>
              <a:t>第二層</a:t>
            </a:r>
          </a:p>
          <a:p>
            <a:pPr lvl="2" eaLnBrk="1" latinLnBrk="0" hangingPunct="1"/>
            <a:r>
              <a:rPr kumimoji="0" lang="zh-TW" altLang="en-US"/>
              <a:t>第三層</a:t>
            </a:r>
          </a:p>
          <a:p>
            <a:pPr lvl="3" eaLnBrk="1" latinLnBrk="0" hangingPunct="1"/>
            <a:r>
              <a:rPr kumimoji="0" lang="zh-TW" altLang="en-US"/>
              <a:t>第四層</a:t>
            </a:r>
          </a:p>
          <a:p>
            <a:pPr lvl="4" eaLnBrk="1" latinLnBrk="0" hangingPunct="1"/>
            <a:r>
              <a:rPr kumimoji="0"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76200" y="6400800"/>
            <a:ext cx="3200400" cy="283800"/>
          </a:xfrm>
          <a:prstGeom prst="rect">
            <a:avLst/>
          </a:prstGeom>
        </p:spPr>
        <p:txBody>
          <a:bodyPr vert="horz" rtlCol="0" anchor="b"/>
          <a:lstStyle>
            <a:lvl1pPr algn="l" eaLnBrk="1" latinLnBrk="0" hangingPunct="1">
              <a:defRPr kumimoji="0"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fld id="{63DC53EE-7577-4351-A2E6-291FE0A689CD}" type="datetimeFigureOut">
              <a:rPr lang="zh-HK" altLang="en-US" smtClean="0"/>
              <a:t>03/02/23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5334000" y="6400800"/>
            <a:ext cx="3733800" cy="283800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4114800" y="6400800"/>
            <a:ext cx="914400" cy="283464"/>
          </a:xfrm>
          <a:prstGeom prst="rect">
            <a:avLst/>
          </a:prstGeom>
          <a:noFill/>
        </p:spPr>
        <p:txBody>
          <a:bodyPr vert="horz" lIns="45720" rIns="45720" rtlCol="0" anchor="ctr"/>
          <a:lstStyle>
            <a:lvl1pPr algn="ctr" eaLnBrk="1" latinLnBrk="0" hangingPunct="1">
              <a:defRPr kumimoji="0" sz="1100" b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fld id="{8E26A544-9E5F-4781-A450-466F5F899E76}" type="slidenum">
              <a:rPr lang="zh-HK" altLang="en-US" smtClean="0"/>
              <a:t>‹#›</a:t>
            </a:fld>
            <a:endParaRPr lang="zh-HK" altLang="en-US"/>
          </a:p>
        </p:txBody>
      </p:sp>
      <p:sp>
        <p:nvSpPr>
          <p:cNvPr id="8" name="矩形 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tint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ß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Þ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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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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每天愛祢多一些</a:t>
            </a:r>
            <a:endParaRPr lang="zh-HK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/>
              <a:t>第一課：讀經</a:t>
            </a:r>
            <a:endParaRPr lang="zh-HK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9807" y="3933056"/>
            <a:ext cx="6176579" cy="2733708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76672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3982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424936" cy="2016224"/>
          </a:xfrm>
        </p:spPr>
        <p:txBody>
          <a:bodyPr>
            <a:noAutofit/>
          </a:bodyPr>
          <a:lstStyle/>
          <a:p>
            <a:pPr algn="l"/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耶和華對亞伯蘭說、你要離開本地、本族、父家、往我所要指示你的地去。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我必叫你成為大國．我必賜福給你、叫你的名為大、你也要叫別人得福．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為你祝福的、我必賜福與他、那咒詛你的、我必咒詛他、地上的萬族都要因你得福。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創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12:1-3)</a:t>
            </a:r>
            <a:endParaRPr lang="zh-HK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888432"/>
          </a:xfrm>
        </p:spPr>
        <p:txBody>
          <a:bodyPr>
            <a:normAutofit/>
          </a:bodyPr>
          <a:lstStyle/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人犯罪，無望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神的拯救計劃</a:t>
            </a: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：揀選亞伯拉罕，以色列國，以此來向人啟示自己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約的內容：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地 </a:t>
            </a: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(Land)</a:t>
            </a: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：應許之地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後裔 </a:t>
            </a: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(Seed)</a:t>
            </a: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福氣 </a:t>
            </a: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(Blessings)</a:t>
            </a: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：</a:t>
            </a: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physically &amp; spiritually</a:t>
            </a:r>
            <a:endParaRPr lang="zh-HK" altLang="en-US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5043374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3442394"/>
          </a:xfrm>
        </p:spPr>
        <p:txBody>
          <a:bodyPr>
            <a:noAutofit/>
          </a:bodyPr>
          <a:lstStyle/>
          <a:p>
            <a:pPr algn="l"/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亞伯蘭就照著耶和華的吩咐去了．羅得也和他同去．亞伯蘭出哈蘭的時候、年七十五歲。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亞伯蘭將他妻子撒萊、和姪兒羅得、連他們在哈蘭所積蓄的財物、所得的人口、都帶往迦南地去．他們就到了迦南地。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亞伯蘭經過那地、到了示劍地方摩利橡樹那裡．那時迦南人住在那地。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7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耶和華向亞伯蘭顯現、說、我要把這地賜給你的後裔．亞伯蘭就在那裡為向他顯現的耶和華築了一座壇。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8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從那裡他又遷到伯特利東邊的山、支搭帳棚．西邊是伯特利、東邊是艾．他在那裡又為耶和華築了一座壇、求告耶和華的名。 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創 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12:4-8)</a:t>
            </a:r>
            <a:endParaRPr lang="zh-HK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3789040"/>
            <a:ext cx="8229600" cy="1633384"/>
          </a:xfrm>
        </p:spPr>
        <p:txBody>
          <a:bodyPr/>
          <a:lstStyle/>
          <a:p>
            <a:pPr lvl="0"/>
            <a:r>
              <a:rPr lang="zh-TW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神：吩咐亞伯拉罕工作</a:t>
            </a:r>
            <a:endParaRPr lang="en-US" altLang="zh-TW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lvl="0"/>
            <a:r>
              <a:rPr lang="zh-TW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亞伯拉罕：相信神、以行動作出回應</a:t>
            </a:r>
            <a:endParaRPr lang="en-US" altLang="zh-TW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0873859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4104456"/>
          </a:xfrm>
        </p:spPr>
        <p:txBody>
          <a:bodyPr>
            <a:noAutofit/>
          </a:bodyPr>
          <a:lstStyle/>
          <a:p>
            <a:pPr algn="l"/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7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耶和華又對他說、我是耶和華、曾領你出了迦勒底的吾珥、為要將這地賜你為業。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8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亞伯蘭說、主耶和華阿、我怎能知道必得這地為業呢。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9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他說、你為我取一隻三年的母牛、一隻三年的母山羊、一隻三年的公綿羊、一隻斑鳩、一隻雛鴿。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亞伯蘭就取了這些來、每樣劈開分成兩半、一半對著一半的擺列、只有鳥沒有劈開。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11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有鷙鳥下來落在那死畜的肉上、亞伯蘭就把他嚇飛了。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創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15:7-11)</a:t>
            </a:r>
            <a:endParaRPr lang="zh-HK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4315896"/>
            <a:ext cx="8229600" cy="1921416"/>
          </a:xfrm>
        </p:spPr>
        <p:txBody>
          <a:bodyPr/>
          <a:lstStyle/>
          <a:p>
            <a:pPr lvl="0"/>
            <a:r>
              <a:rPr lang="zh-TW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亞伯拉罕：預備了祭品</a:t>
            </a:r>
            <a:endParaRPr lang="en-US" altLang="zh-TW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3763753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2664296"/>
          </a:xfrm>
        </p:spPr>
        <p:txBody>
          <a:bodyPr>
            <a:noAutofit/>
          </a:bodyPr>
          <a:lstStyle/>
          <a:p>
            <a:pPr algn="l"/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17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日落天黑、不料有冒煙的爐、並燒著的火把、從那些肉塊中經過。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18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當那日耶和華與亞伯蘭立約、說、我已賜給你的後裔、從埃及河直到伯拉大河之地．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19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就是基尼人、基尼洗人、甲摩尼人、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20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赫人、比利洗人、利乏音人、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21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亞摩利人、迦南人、革迦撒人、耶布斯人、之地。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創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15:17-21)</a:t>
            </a:r>
            <a:endParaRPr lang="zh-HK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3068960"/>
            <a:ext cx="8568952" cy="3168352"/>
          </a:xfrm>
        </p:spPr>
        <p:txBody>
          <a:bodyPr>
            <a:normAutofit/>
          </a:bodyPr>
          <a:lstStyle/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有燒著的火把，從那些肉塊經過：神單方面的立約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亞伯拉罕的約：單方面 </a:t>
            </a: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(unconditional covenant)</a:t>
            </a: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立約的應許：不會因他們行為，而有所改變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亞伯拉罕的約：實在的約 </a:t>
            </a: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(literal covenant)</a:t>
            </a: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亞伯拉罕的約：</a:t>
            </a: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永恆的約 </a:t>
            </a: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(eternal covenant)</a:t>
            </a:r>
          </a:p>
        </p:txBody>
      </p:sp>
    </p:spTree>
    <p:extLst>
      <p:ext uri="{BB962C8B-B14F-4D97-AF65-F5344CB8AC3E}">
        <p14:creationId xmlns:p14="http://schemas.microsoft.com/office/powerpoint/2010/main" val="34311766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51520" y="0"/>
            <a:ext cx="8640960" cy="4653136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 fontScale="77500" lnSpcReduction="20000"/>
          </a:bodyPr>
          <a:lstStyle/>
          <a:p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耶和華對摩西說、你和亞倫、拿答、亞比戶、並以色列長老中的七十人、都要上到我這裡來、遠遠的下拜。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36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 惟獨你可以親近耶和華．他們卻不可親近．百姓也不可和你一同上來。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36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 摩西下山、將耶和華的命令、典章、都述說與百姓聽．眾百姓齊聲說、耶和華所吩咐的、我們都必遵行。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36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 摩西將耶和華的命令都寫上、清早起來、在山下築一座壇、按以色列十二支派、立十二根柱子。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36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 又打發以色列人中的少年人去獻燔祭、又向耶和華獻牛為平安祭。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36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 摩西將血一半盛在盆中、一半灑在壇上。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36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7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 又將約書念給百姓聽、他們說、耶和華所吩咐的、我們都必遵行。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36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8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 摩西將血灑在百姓身上、說、你看、這是立約的血、是耶和華按這一切話與你們立約的憑據。 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出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 24:1-8)</a:t>
            </a:r>
          </a:p>
        </p:txBody>
      </p:sp>
      <p:sp>
        <p:nvSpPr>
          <p:cNvPr id="5" name="Content Placeholder 1"/>
          <p:cNvSpPr txBox="1">
            <a:spLocks noGrp="1"/>
          </p:cNvSpPr>
          <p:nvPr>
            <p:ph idx="1"/>
          </p:nvPr>
        </p:nvSpPr>
        <p:spPr>
          <a:xfrm>
            <a:off x="457200" y="4653137"/>
            <a:ext cx="8229600" cy="216024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舊約：十誡、律例、典章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對象：以色列人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舊約：有條件的 </a:t>
            </a: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(conditional)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舊約：暫時 </a:t>
            </a: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(temporary)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endParaRPr lang="en-US" altLang="zh-TW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481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 bldLvl="5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39552" y="116632"/>
            <a:ext cx="7924800" cy="324036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 fontScale="77500" lnSpcReduction="20000"/>
          </a:bodyPr>
          <a:lstStyle/>
          <a:p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36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12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 你壽數滿足、與你列祖同睡的時候、我必使你的後裔接續你的位、我也必堅定他的國。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36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13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 他必為我的名建造殿宇、我必堅定他的國位、直到永遠。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36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14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 我要作他的父、他要作我的子、他若犯了罪、我必用人的杖責打他、用人的鞭責罰他。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36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15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 但我的慈愛仍不離開他、像離開在你面前所廢棄的掃羅一樣。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36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16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 你的家和你的國、必在我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〔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原文作你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〕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面前永遠堅立．你的國位也必堅定、直到永遠。 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撒下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 7:12-16)</a:t>
            </a: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0" y="3501008"/>
            <a:ext cx="9144000" cy="3356992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大衛的約：無條件 </a:t>
            </a: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(unconditional)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大衛的約：實在 </a:t>
            </a: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(literal)</a:t>
            </a: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大衛的約</a:t>
            </a: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  <a:sym typeface="Wingdings" pitchFamily="2" charset="2"/>
              </a:rPr>
              <a:t>：永恆 </a:t>
            </a: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  <a:sym typeface="Wingdings" pitchFamily="2" charset="2"/>
              </a:rPr>
              <a:t>(</a:t>
            </a: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eternal)</a:t>
            </a: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大衛的國 </a:t>
            </a: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(Kingdom)</a:t>
            </a: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：承亞伯拉罕 </a:t>
            </a: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  <a:sym typeface="Wingdings" panose="05000000000000000000" pitchFamily="2" charset="2"/>
              </a:rPr>
              <a:t></a:t>
            </a: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 </a:t>
            </a: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千禧年國度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大衛的國位 </a:t>
            </a: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(throne)</a:t>
            </a: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：直到永遠；統治權、執政權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大衛的後裔 </a:t>
            </a: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(seed)</a:t>
            </a: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：作王直到永遠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大衛的約：某程度是亞伯拉罕的約之延伸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502747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build="p" bldLvl="5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39552" y="0"/>
            <a:ext cx="7924800" cy="2780928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20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必有一位救贖主、來到錫安雅各族中轉離過犯的人那裡．這是耶和華說的。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21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耶和華說、至於我與他們所立的約、乃是這樣．我加給你的靈、傳給你的話、必不離你的口、也不離你後裔與你後裔之後裔的口、從今直到永遠．這是耶和華說的。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賽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59:20-21)</a:t>
            </a:r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0" y="2996952"/>
            <a:ext cx="9144000" cy="266429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新約：救主降臨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新約：賜下聖靈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endParaRPr lang="en-US" altLang="zh-TW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685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 bldLvl="5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0"/>
            <a:ext cx="9144000" cy="558924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Autofit/>
          </a:bodyPr>
          <a:lstStyle/>
          <a:p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31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耶和華說、日子將到、我要與以色列家和猶大家、另立新約。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32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不像我拉著他們祖宗的手、領他們出埃及地的時候、與他們所立的約．我雖作他們的丈夫、他們卻背了我的約．這是耶和華說的。</a:t>
            </a:r>
          </a:p>
          <a:p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33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耶和華說、那些日子以後、我與以色列家所立的約、乃是這樣．我要將我的律法放在他們裡面、寫在他們心上．我要作他們的　神、他們要作我的子民。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34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他們各人不再教導自己的鄰舍、和自己的弟兄、說、你該認識耶和華．因為他們從最小的、到至大的、都必認識我．我要赦免他們的罪孽、不再記念他們的罪惡．這是耶和華說的。</a:t>
            </a:r>
          </a:p>
          <a:p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35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那使太陽白日發光、使星月有定例、黑夜發亮、又攪動大海、使海中波浪匉訇的、萬軍之耶和華是他的名、他如此說、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36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這些定例、若能在我面前廢掉、以色列的後裔也就在我面前斷絕、永遠不再成國．這是耶和華說的。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37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耶和華如此說、若能量度上天、尋察下地的根基、我就因以色列後裔一切所行的棄絕他們．這是耶和華說的。 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耶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31:31-37)</a:t>
            </a:r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0" y="5688632"/>
            <a:ext cx="9144000" cy="1196752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新約與舊約大大不同 </a:t>
            </a:r>
            <a:r>
              <a:rPr lang="en-US" altLang="zh-TW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(v.31-32)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新約：罪得赦免 </a:t>
            </a:r>
            <a:r>
              <a:rPr lang="en-US" altLang="zh-TW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(v.33-34)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新約：以色列必永遠成國 </a:t>
            </a:r>
            <a:r>
              <a:rPr lang="en-US" altLang="zh-TW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(v.35-37)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endParaRPr lang="en-US" altLang="zh-TW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2153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 bldLvl="5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179512" y="260648"/>
            <a:ext cx="8712968" cy="3312368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 fontScale="92500"/>
          </a:bodyPr>
          <a:lstStyle/>
          <a:p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24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我必從各國收取你們、從列邦聚集你們、引導你們歸回本地。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25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我必用清水灑在你們身上、你們就潔淨了．我要潔淨你們、使你們脫離一切的污穢、棄掉一切的偶像。</a:t>
            </a:r>
          </a:p>
          <a:p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26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我也要賜給你們一個新心、將新靈放在你們裡面．又從你們的肉體中除掉石心、賜給你們肉心。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27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我必將我的靈、放在你們裡面、使你們順從我的律例、謹守遵行我的典章。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28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你們必住在我所賜給你們列祖之地、你們要作我的子民、我要作你們的　神。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結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36:24-28)</a:t>
            </a:r>
          </a:p>
        </p:txBody>
      </p:sp>
      <p:sp>
        <p:nvSpPr>
          <p:cNvPr id="7" name="Content Placeholder 1"/>
          <p:cNvSpPr txBox="1">
            <a:spLocks/>
          </p:cNvSpPr>
          <p:nvPr/>
        </p:nvSpPr>
        <p:spPr>
          <a:xfrm>
            <a:off x="179512" y="3717032"/>
            <a:ext cx="8784976" cy="23042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以色列必回故土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罪被除掉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以色列民得著新心、新靈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問題：這約是與以色列人立的，與外邦人有何關係呢？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endParaRPr lang="en-US" altLang="zh-TW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444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build="p" bldLvl="5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/>
          <p:cNvSpPr txBox="1">
            <a:spLocks/>
          </p:cNvSpPr>
          <p:nvPr/>
        </p:nvSpPr>
        <p:spPr>
          <a:xfrm>
            <a:off x="0" y="332656"/>
            <a:ext cx="9144000" cy="619268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新約：無條件 </a:t>
            </a: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(unconditional)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新約：實在 </a:t>
            </a: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(literal)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新約：永恆 </a:t>
            </a: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(eternal)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重點：徹底解決罪的問題、必賜下聖靈、以色列必成國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立新約的對象：以色列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如若以色列人悔改信耶穌，神應許予阿伯拉罕、大衛的國度便會得到復興，外邦人也會因著他們得到福音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但因以色列人拒絕，救恩便落在外邦人身上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以色列人、猶太人 </a:t>
            </a: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  <a:sym typeface="Wingdings" panose="05000000000000000000" pitchFamily="2" charset="2"/>
              </a:rPr>
              <a:t></a:t>
            </a: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 </a:t>
            </a: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教會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新約：某程度也是亞伯拉罕之約的延伸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endParaRPr lang="en-US" altLang="zh-TW" sz="2800" dirty="0">
              <a:solidFill>
                <a:srgbClr val="FFFF00"/>
              </a:solidFill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endParaRPr lang="en-US" altLang="zh-TW" sz="2800" dirty="0">
              <a:solidFill>
                <a:srgbClr val="FFFF00"/>
              </a:solidFill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endParaRPr lang="en-US" altLang="zh-TW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9225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5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43701" y="144016"/>
            <a:ext cx="8458200" cy="620688"/>
          </a:xfrm>
        </p:spPr>
        <p:txBody>
          <a:bodyPr>
            <a:noAutofit/>
          </a:bodyPr>
          <a:lstStyle/>
          <a:p>
            <a:r>
              <a:rPr lang="zh-TW" altLang="en-US" sz="3200" dirty="0"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</a:rPr>
              <a:t>可用這個十架去代表：大誡命、大使命</a:t>
            </a:r>
          </a:p>
        </p:txBody>
      </p:sp>
      <p:sp>
        <p:nvSpPr>
          <p:cNvPr id="4" name="橢圓 3"/>
          <p:cNvSpPr/>
          <p:nvPr/>
        </p:nvSpPr>
        <p:spPr>
          <a:xfrm>
            <a:off x="3959932" y="2949811"/>
            <a:ext cx="1152128" cy="1130424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信徒</a:t>
            </a:r>
          </a:p>
        </p:txBody>
      </p:sp>
      <p:sp>
        <p:nvSpPr>
          <p:cNvPr id="5" name="向右箭號 4"/>
          <p:cNvSpPr/>
          <p:nvPr/>
        </p:nvSpPr>
        <p:spPr>
          <a:xfrm>
            <a:off x="5112060" y="3212976"/>
            <a:ext cx="978408" cy="484632"/>
          </a:xfrm>
          <a:prstGeom prst="rightArrow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向下箭號 5"/>
          <p:cNvSpPr/>
          <p:nvPr/>
        </p:nvSpPr>
        <p:spPr>
          <a:xfrm>
            <a:off x="4293680" y="4080235"/>
            <a:ext cx="484632" cy="978408"/>
          </a:xfrm>
          <a:prstGeom prst="downArrow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向上箭號 6"/>
          <p:cNvSpPr/>
          <p:nvPr/>
        </p:nvSpPr>
        <p:spPr>
          <a:xfrm>
            <a:off x="4283968" y="1988840"/>
            <a:ext cx="484632" cy="978408"/>
          </a:xfrm>
          <a:prstGeom prst="upArrow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向左箭號 7"/>
          <p:cNvSpPr/>
          <p:nvPr/>
        </p:nvSpPr>
        <p:spPr>
          <a:xfrm>
            <a:off x="2990273" y="3212976"/>
            <a:ext cx="978408" cy="484632"/>
          </a:xfrm>
          <a:prstGeom prst="leftArrow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橢圓 8"/>
          <p:cNvSpPr/>
          <p:nvPr/>
        </p:nvSpPr>
        <p:spPr>
          <a:xfrm>
            <a:off x="3266144" y="786408"/>
            <a:ext cx="2520280" cy="1202432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dirty="0" err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與神關係</a:t>
            </a:r>
            <a:r>
              <a:rPr lang="zh-TW" altLang="en-US" sz="24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：愛神</a:t>
            </a:r>
          </a:p>
        </p:txBody>
      </p:sp>
      <p:sp>
        <p:nvSpPr>
          <p:cNvPr id="11" name="橢圓 10"/>
          <p:cNvSpPr/>
          <p:nvPr/>
        </p:nvSpPr>
        <p:spPr>
          <a:xfrm>
            <a:off x="6090468" y="2840550"/>
            <a:ext cx="2520280" cy="1202432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與</a:t>
            </a:r>
            <a:r>
              <a:rPr lang="zh-TW" altLang="en-US" sz="24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未信者</a:t>
            </a:r>
            <a:r>
              <a:rPr lang="en-US" altLang="zh-TW" sz="2400" dirty="0" err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關係</a:t>
            </a:r>
            <a:r>
              <a:rPr lang="zh-TW" altLang="en-US" sz="24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：傳福音</a:t>
            </a:r>
          </a:p>
        </p:txBody>
      </p:sp>
      <p:sp>
        <p:nvSpPr>
          <p:cNvPr id="12" name="橢圓 11"/>
          <p:cNvSpPr/>
          <p:nvPr/>
        </p:nvSpPr>
        <p:spPr>
          <a:xfrm>
            <a:off x="3312661" y="5068122"/>
            <a:ext cx="2520280" cy="1202432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下一代</a:t>
            </a:r>
            <a:r>
              <a:rPr lang="en-US" altLang="zh-TW" sz="2400" dirty="0" err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關係</a:t>
            </a:r>
            <a:r>
              <a:rPr lang="zh-TW" altLang="en-US" sz="24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：繁衍門徒</a:t>
            </a:r>
          </a:p>
        </p:txBody>
      </p:sp>
      <p:sp>
        <p:nvSpPr>
          <p:cNvPr id="13" name="橢圓 12"/>
          <p:cNvSpPr/>
          <p:nvPr/>
        </p:nvSpPr>
        <p:spPr>
          <a:xfrm>
            <a:off x="469993" y="2877803"/>
            <a:ext cx="2520280" cy="1202432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與</a:t>
            </a:r>
            <a:r>
              <a:rPr lang="zh-TW" altLang="en-US" sz="24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信徒</a:t>
            </a:r>
            <a:r>
              <a:rPr lang="en-US" altLang="zh-TW" sz="2400" dirty="0" err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關係</a:t>
            </a:r>
            <a:r>
              <a:rPr lang="zh-TW" altLang="en-US" sz="24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：愛弟兄姊妹</a:t>
            </a:r>
          </a:p>
        </p:txBody>
      </p:sp>
      <p:cxnSp>
        <p:nvCxnSpPr>
          <p:cNvPr id="10" name="直線單箭頭接點 9"/>
          <p:cNvCxnSpPr>
            <a:endCxn id="4" idx="3"/>
          </p:cNvCxnSpPr>
          <p:nvPr/>
        </p:nvCxnSpPr>
        <p:spPr>
          <a:xfrm flipV="1">
            <a:off x="2990273" y="3914688"/>
            <a:ext cx="1138384" cy="654751"/>
          </a:xfrm>
          <a:prstGeom prst="straightConnector1">
            <a:avLst/>
          </a:prstGeom>
          <a:ln w="381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圓角矩形 14"/>
          <p:cNvSpPr/>
          <p:nvPr/>
        </p:nvSpPr>
        <p:spPr>
          <a:xfrm>
            <a:off x="683568" y="4437112"/>
            <a:ext cx="2378713" cy="123222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以三一神為首的生命</a:t>
            </a:r>
            <a:endParaRPr lang="zh-HK" alt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14" name="直線單箭頭接點 13"/>
          <p:cNvCxnSpPr>
            <a:endCxn id="9" idx="7"/>
          </p:cNvCxnSpPr>
          <p:nvPr/>
        </p:nvCxnSpPr>
        <p:spPr>
          <a:xfrm flipH="1">
            <a:off x="5417338" y="908720"/>
            <a:ext cx="1052022" cy="5378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圓角矩形 17"/>
          <p:cNvSpPr/>
          <p:nvPr/>
        </p:nvSpPr>
        <p:spPr>
          <a:xfrm>
            <a:off x="6469360" y="786408"/>
            <a:ext cx="2279104" cy="134644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zh-HK" dirty="0"/>
              <a:t>1. </a:t>
            </a:r>
            <a:r>
              <a:rPr lang="zh-TW" altLang="en-US" dirty="0"/>
              <a:t>愛神、</a:t>
            </a:r>
            <a:r>
              <a:rPr lang="en-US" altLang="zh-TW" dirty="0"/>
              <a:t>2. </a:t>
            </a:r>
            <a:r>
              <a:rPr lang="zh-TW" altLang="en-US" dirty="0"/>
              <a:t>讀經、</a:t>
            </a:r>
            <a:r>
              <a:rPr lang="en-US" altLang="zh-TW" dirty="0"/>
              <a:t>3. </a:t>
            </a:r>
            <a:r>
              <a:rPr lang="zh-TW" altLang="en-US" dirty="0"/>
              <a:t>敬拜、</a:t>
            </a:r>
            <a:r>
              <a:rPr lang="en-US" altLang="zh-TW" dirty="0"/>
              <a:t>4. </a:t>
            </a:r>
            <a:r>
              <a:rPr lang="zh-TW" altLang="en-US" dirty="0"/>
              <a:t>祈禱、</a:t>
            </a:r>
            <a:r>
              <a:rPr lang="en-US" altLang="zh-TW" dirty="0"/>
              <a:t>5. </a:t>
            </a:r>
            <a:r>
              <a:rPr lang="zh-TW" altLang="en-US" dirty="0"/>
              <a:t>等候神、</a:t>
            </a:r>
            <a:r>
              <a:rPr lang="en-US" altLang="zh-TW" dirty="0"/>
              <a:t>6.</a:t>
            </a:r>
            <a:r>
              <a:rPr lang="zh-TW" altLang="en-US" dirty="0"/>
              <a:t>禁食、</a:t>
            </a:r>
            <a:endParaRPr lang="en-US" altLang="zh-TW" dirty="0"/>
          </a:p>
          <a:p>
            <a:r>
              <a:rPr lang="en-US" altLang="zh-TW" dirty="0"/>
              <a:t>7. </a:t>
            </a:r>
            <a:r>
              <a:rPr lang="zh-TW" altLang="en-US" dirty="0"/>
              <a:t>靈修、</a:t>
            </a:r>
            <a:r>
              <a:rPr lang="en-US" altLang="zh-TW" dirty="0"/>
              <a:t>8.</a:t>
            </a:r>
            <a:r>
              <a:rPr lang="zh-TW" altLang="en-US" dirty="0"/>
              <a:t>奉獻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5932503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39552" y="0"/>
            <a:ext cx="7924800" cy="126876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20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飯後也照樣拿起杯來、說、這杯是用我血所立的新約、是為你們流出來的。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路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22:20)</a:t>
            </a:r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0" y="1556792"/>
            <a:ext cx="9144000" cy="417646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新約：指主耶穌流出寶血所立定的新約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耶穌的死和復活：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1) </a:t>
            </a: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罪的問題被解決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2) </a:t>
            </a: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聖靈降臨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對象：原是以色列人</a:t>
            </a: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(</a:t>
            </a: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十二門徒</a:t>
            </a: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)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而這些使徒後來建立教會，這新約也延伸到了外邦的信徒身上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教會</a:t>
            </a: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(</a:t>
            </a: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外邦人</a:t>
            </a: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)</a:t>
            </a: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：在新約的恩典之下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endParaRPr lang="en-US" altLang="zh-TW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046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 bldLvl="5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67544" y="72008"/>
            <a:ext cx="8352928" cy="2276872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Autofit/>
          </a:bodyPr>
          <a:lstStyle/>
          <a:p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25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弟兄們、我不願意你們不知道這奧秘、（恐怕你們自以為聰明）就是以色列人有幾分是硬心的、等到外邦人的數目添滿了．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26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於是以色列全家都要得救、如經上所記、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『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必有一位救主、從錫安出來、要消除雅各家的一切罪惡。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』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羅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11:25-26)</a:t>
            </a: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0" y="2564904"/>
            <a:ext cx="9144000" cy="266429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救恩計劃：從以色列人 </a:t>
            </a: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  <a:sym typeface="Wingdings" panose="05000000000000000000" pitchFamily="2" charset="2"/>
              </a:rPr>
              <a:t></a:t>
            </a: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 </a:t>
            </a: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外邦人教會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以色列至終必定完全得救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條件：及至外邦人的人數滿了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這是我們完成大使命的原因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endParaRPr lang="en-US" altLang="zh-TW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0218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bldLvl="5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愛神的操練：讀經</a:t>
            </a:r>
            <a:endParaRPr lang="zh-HK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新約：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四福音（太、可、路、約）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新約歷史書（徒）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保羅書信（羅、林前後、加、弗、腓、西、帖前後、提前後、多、門）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其他書信（來、雅、彼前後、約一二三、猶、啟）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4</a:t>
            </a: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、</a:t>
            </a: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1</a:t>
            </a: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、</a:t>
            </a: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13</a:t>
            </a: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、</a:t>
            </a: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9 </a:t>
            </a: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  <a:sym typeface="Wingdings" panose="05000000000000000000" pitchFamily="2" charset="2"/>
              </a:rPr>
              <a:t> 27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922527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539552" y="0"/>
            <a:ext cx="8136904" cy="1844824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en-US" altLang="zh-TW" sz="28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16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　神愛世人、甚至將他的獨生子賜給他們、叫一切信他的、不至滅亡、反得永生。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17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因為　神差他的兒子降世、不是要定世人的罪、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〔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或作審判世人下同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〕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乃是要叫世人因他得救。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約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3:16-17)</a:t>
            </a: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0" y="1988840"/>
            <a:ext cx="9144000" cy="41044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聖經中心思想：神人關係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神不斷想以不同的方法，拯救人類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亞當夏娃、挪亞方舟、亞伯拉罕、舊約、大衛的約、新約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如能明白這些約，了解神是如何熱心的想拯救犯罪的世人，我們將更容易了解舊約和新約，整本聖經的內容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但這個方法 </a:t>
            </a: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(</a:t>
            </a: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約的連續</a:t>
            </a: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)</a:t>
            </a: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，有一個問題？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endParaRPr lang="en-US" altLang="zh-TW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0218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bldLvl="5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080BDBC-6934-5E48-96B4-B9863ADE8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HK" altLang="en-US" dirty="0"/>
              <a:t>以「聖約」角度閱讀聖經</a:t>
            </a:r>
          </a:p>
        </p:txBody>
      </p:sp>
      <p:graphicFrame>
        <p:nvGraphicFramePr>
          <p:cNvPr id="4" name="內容版面配置區 3">
            <a:extLst>
              <a:ext uri="{FF2B5EF4-FFF2-40B4-BE49-F238E27FC236}">
                <a16:creationId xmlns:a16="http://schemas.microsoft.com/office/drawing/2014/main" id="{87D88939-63B7-EC46-8EDD-3068AAD7E65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0516490"/>
              </p:ext>
            </p:extLst>
          </p:nvPr>
        </p:nvGraphicFramePr>
        <p:xfrm>
          <a:off x="457200" y="1417638"/>
          <a:ext cx="8229600" cy="523494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129349269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3971454820"/>
                    </a:ext>
                  </a:extLst>
                </a:gridCol>
              </a:tblGrid>
              <a:tr h="464302">
                <a:tc>
                  <a:txBody>
                    <a:bodyPr/>
                    <a:lstStyle/>
                    <a:p>
                      <a:endParaRPr lang="zh-HK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HK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9827791"/>
                  </a:ext>
                </a:extLst>
              </a:tr>
              <a:tr h="464302">
                <a:tc>
                  <a:txBody>
                    <a:bodyPr/>
                    <a:lstStyle/>
                    <a:p>
                      <a:r>
                        <a:rPr kumimoji="0" lang="zh-TW" altLang="en-US" sz="20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摩西五經（創、出、利、民、申）</a:t>
                      </a:r>
                      <a:endParaRPr lang="zh-HK" altLang="en-US" sz="20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HK" altLang="en-US" sz="2000" dirty="0">
                          <a:latin typeface="+mj-ea"/>
                          <a:ea typeface="+mj-ea"/>
                        </a:rPr>
                        <a:t>神與亞伯拉罕立約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7322596"/>
                  </a:ext>
                </a:extLst>
              </a:tr>
              <a:tr h="8013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歷史書（書、士、得、撒上下、王上下、歷上下、拉、尼、斯）</a:t>
                      </a:r>
                      <a:endParaRPr kumimoji="0" lang="en-US" altLang="zh-TW" sz="2000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HK" altLang="en-US" sz="2000" dirty="0">
                          <a:latin typeface="+mj-ea"/>
                          <a:ea typeface="+mj-ea"/>
                        </a:rPr>
                        <a:t>在摩西之約定下</a:t>
                      </a:r>
                      <a:endParaRPr lang="en-US" altLang="zh-HK" sz="2000" dirty="0">
                        <a:latin typeface="+mj-ea"/>
                        <a:ea typeface="+mj-ea"/>
                      </a:endParaRPr>
                    </a:p>
                    <a:p>
                      <a:r>
                        <a:rPr lang="zh-HK" altLang="en-US" sz="2000" dirty="0">
                          <a:latin typeface="+mj-ea"/>
                          <a:ea typeface="+mj-ea"/>
                        </a:rPr>
                        <a:t>也立下了大衛之約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3091482"/>
                  </a:ext>
                </a:extLst>
              </a:tr>
              <a:tr h="464302">
                <a:tc>
                  <a:txBody>
                    <a:bodyPr/>
                    <a:lstStyle/>
                    <a:p>
                      <a:r>
                        <a:rPr kumimoji="0" lang="zh-TW" altLang="en-US" sz="20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賽、耶、哀、結、但</a:t>
                      </a:r>
                      <a:endParaRPr lang="zh-HK" altLang="en-US" sz="20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HK" altLang="en-US" sz="2000" dirty="0">
                          <a:latin typeface="+mj-ea"/>
                          <a:ea typeface="+mj-ea"/>
                        </a:rPr>
                        <a:t>神的審判和應許、預告新約到來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9155821"/>
                  </a:ext>
                </a:extLst>
              </a:tr>
              <a:tr h="801398">
                <a:tc>
                  <a:txBody>
                    <a:bodyPr/>
                    <a:lstStyle/>
                    <a:p>
                      <a:r>
                        <a:rPr kumimoji="0" lang="zh-TW" altLang="en-US" sz="20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何、珥、摩、俄、拿、彌、鴻、哈、番、該、亞、瑪</a:t>
                      </a:r>
                      <a:endParaRPr lang="zh-HK" altLang="en-US" sz="20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HK" altLang="en-US" sz="2000" dirty="0">
                          <a:latin typeface="+mj-ea"/>
                          <a:ea typeface="+mj-ea"/>
                        </a:rPr>
                        <a:t>神的審判和應許</a:t>
                      </a:r>
                    </a:p>
                    <a:p>
                      <a:endParaRPr lang="zh-HK" altLang="en-US" sz="20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8874125"/>
                  </a:ext>
                </a:extLst>
              </a:tr>
              <a:tr h="464302">
                <a:tc>
                  <a:txBody>
                    <a:bodyPr/>
                    <a:lstStyle/>
                    <a:p>
                      <a:r>
                        <a:rPr kumimoji="0" lang="zh-TW" altLang="en-US" sz="20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太、可、路、約</a:t>
                      </a:r>
                      <a:endParaRPr lang="zh-HK" altLang="en-US" sz="20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HK" altLang="en-US" sz="2000" dirty="0">
                          <a:latin typeface="+mj-ea"/>
                          <a:ea typeface="+mj-ea"/>
                        </a:rPr>
                        <a:t>耶穌立了新約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6890152"/>
                  </a:ext>
                </a:extLst>
              </a:tr>
              <a:tr h="1144854">
                <a:tc>
                  <a:txBody>
                    <a:bodyPr/>
                    <a:lstStyle/>
                    <a:p>
                      <a:r>
                        <a:rPr kumimoji="0" lang="zh-TW" altLang="en-US" sz="20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羅、林前後、加、弗、腓、西、帖前後、提前後、多、門</a:t>
                      </a:r>
                      <a:endParaRPr kumimoji="0" lang="en-US" altLang="zh-TW" sz="2000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j-ea"/>
                        <a:ea typeface="+mj-ea"/>
                        <a:cs typeface="+mn-cs"/>
                      </a:endParaRPr>
                    </a:p>
                    <a:p>
                      <a:r>
                        <a:rPr kumimoji="0" lang="zh-TW" altLang="en-US" sz="20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來、雅、彼前後、約一二三、猶、啟</a:t>
                      </a:r>
                      <a:endParaRPr lang="zh-HK" altLang="en-US" sz="20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+mj-ea"/>
                          <a:ea typeface="+mj-ea"/>
                        </a:rPr>
                        <a:t>在新約之下：</a:t>
                      </a:r>
                      <a:endParaRPr lang="en-US" altLang="zh-TW" sz="2000" dirty="0">
                        <a:latin typeface="+mj-ea"/>
                        <a:ea typeface="+mj-ea"/>
                      </a:endParaRPr>
                    </a:p>
                    <a:p>
                      <a:r>
                        <a:rPr lang="zh-TW" altLang="en-US" sz="2000" dirty="0">
                          <a:latin typeface="+mj-ea"/>
                          <a:ea typeface="+mj-ea"/>
                        </a:rPr>
                        <a:t>以色列人拒絕福音</a:t>
                      </a:r>
                      <a:endParaRPr lang="en-US" altLang="zh-TW" sz="2000" dirty="0">
                        <a:latin typeface="+mj-ea"/>
                        <a:ea typeface="+mj-ea"/>
                      </a:endParaRPr>
                    </a:p>
                    <a:p>
                      <a:r>
                        <a:rPr lang="zh-TW" altLang="en-US" sz="2000" dirty="0">
                          <a:latin typeface="+mj-ea"/>
                          <a:ea typeface="+mj-ea"/>
                        </a:rPr>
                        <a:t>福音落在外邦人，重點在教會</a:t>
                      </a:r>
                      <a:endParaRPr lang="en-US" altLang="zh-HK" sz="20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6102997"/>
                  </a:ext>
                </a:extLst>
              </a:tr>
              <a:tr h="464302">
                <a:tc>
                  <a:txBody>
                    <a:bodyPr/>
                    <a:lstStyle/>
                    <a:p>
                      <a:r>
                        <a:rPr kumimoji="0" lang="zh-TW" altLang="en-US" sz="20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伯、詩、箴、傳、歌</a:t>
                      </a:r>
                      <a:endParaRPr lang="zh-HK" altLang="en-US" sz="20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HK" altLang="en-US" sz="2000" dirty="0">
                          <a:latin typeface="+mj-ea"/>
                          <a:ea typeface="+mj-ea"/>
                        </a:rPr>
                        <a:t>未能使用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14997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74128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/>
          <p:cNvSpPr txBox="1">
            <a:spLocks/>
          </p:cNvSpPr>
          <p:nvPr/>
        </p:nvSpPr>
        <p:spPr>
          <a:xfrm>
            <a:off x="0" y="116632"/>
            <a:ext cx="9144000" cy="674136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實踐方面：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一本好的聖經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導論書</a:t>
            </a: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(</a:t>
            </a: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經文作者、受眾、背景、歷史、文化</a:t>
            </a: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)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參考不同的譯本</a:t>
            </a: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(</a:t>
            </a: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思高、呂振中、現代</a:t>
            </a: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……</a:t>
            </a: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；</a:t>
            </a: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NASB</a:t>
            </a: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、</a:t>
            </a: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RSV</a:t>
            </a: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、</a:t>
            </a: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NKJV……)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有參考的解釋</a:t>
            </a: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(</a:t>
            </a: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啟導本、串珠</a:t>
            </a: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‧</a:t>
            </a: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註釋本</a:t>
            </a: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)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聖經百科全書、聖經手冊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釋經書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原文釋經</a:t>
            </a: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(</a:t>
            </a: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希伯來文、亞蘭文、希臘文</a:t>
            </a: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)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全本聖經：</a:t>
            </a: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1189</a:t>
            </a: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章；每日看</a:t>
            </a: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3</a:t>
            </a: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、</a:t>
            </a: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4</a:t>
            </a: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章，一年可讀一次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To believe: the truth that Bible tells you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To obey: the commands that Bible tells you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endParaRPr lang="en-US" altLang="zh-TW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5187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5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effectLst/>
              </a:rPr>
              <a:t>如何具體地愛神呢？</a:t>
            </a:r>
            <a:endParaRPr lang="zh-HK" altLang="en-US" dirty="0">
              <a:effectLst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328592"/>
          </a:xfrm>
        </p:spPr>
        <p:txBody>
          <a:bodyPr>
            <a:normAutofit/>
          </a:bodyPr>
          <a:lstStyle/>
          <a:p>
            <a:r>
              <a:rPr lang="zh-TW" altLang="en-US" dirty="0">
                <a:effectLst/>
                <a:latin typeface="+mj-ea"/>
                <a:ea typeface="+mj-ea"/>
              </a:rPr>
              <a:t>盡心：心代表我們的決定，我們要立定心志去愛上帝</a:t>
            </a:r>
            <a:endParaRPr lang="en-US" altLang="zh-TW" dirty="0">
              <a:effectLst/>
              <a:latin typeface="+mj-ea"/>
              <a:ea typeface="+mj-ea"/>
            </a:endParaRPr>
          </a:p>
          <a:p>
            <a:r>
              <a:rPr lang="zh-TW" altLang="en-US" dirty="0">
                <a:effectLst/>
                <a:latin typeface="+mj-ea"/>
                <a:ea typeface="+mj-ea"/>
              </a:rPr>
              <a:t>盡性：</a:t>
            </a:r>
            <a:r>
              <a:rPr lang="zh-TW" altLang="zh-HK" dirty="0">
                <a:effectLst/>
                <a:latin typeface="+mj-ea"/>
                <a:ea typeface="+mj-ea"/>
              </a:rPr>
              <a:t>這可代表我們的</a:t>
            </a:r>
            <a:r>
              <a:rPr lang="zh-TW" altLang="en-US" dirty="0">
                <a:effectLst/>
                <a:latin typeface="+mj-ea"/>
                <a:ea typeface="+mj-ea"/>
              </a:rPr>
              <a:t>性情，神造我們有動有靜，各有自己獨特的個性，但都可以盡這些性情去愛上帝（人的說話</a:t>
            </a:r>
            <a:r>
              <a:rPr lang="en-US" altLang="zh-TW" dirty="0">
                <a:effectLst/>
                <a:latin typeface="+mj-ea"/>
                <a:ea typeface="+mj-ea"/>
              </a:rPr>
              <a:t>/</a:t>
            </a:r>
            <a:r>
              <a:rPr lang="zh-TW" altLang="en-US" dirty="0">
                <a:effectLst/>
                <a:latin typeface="+mj-ea"/>
                <a:ea typeface="+mj-ea"/>
              </a:rPr>
              <a:t>行為：容易顯出他的性情）</a:t>
            </a:r>
            <a:endParaRPr lang="en-US" altLang="zh-TW" dirty="0">
              <a:effectLst/>
              <a:latin typeface="+mj-ea"/>
              <a:ea typeface="+mj-ea"/>
            </a:endParaRPr>
          </a:p>
          <a:p>
            <a:r>
              <a:rPr lang="zh-TW" altLang="en-US" dirty="0">
                <a:effectLst/>
                <a:latin typeface="+mj-ea"/>
                <a:ea typeface="+mj-ea"/>
              </a:rPr>
              <a:t>盡意：這可代表我們的思想，讓我們都去思想神的話語</a:t>
            </a:r>
            <a:endParaRPr lang="en-US" altLang="zh-TW" dirty="0">
              <a:effectLst/>
              <a:latin typeface="+mj-ea"/>
              <a:ea typeface="+mj-ea"/>
            </a:endParaRPr>
          </a:p>
          <a:p>
            <a:r>
              <a:rPr lang="zh-TW" altLang="en-US" dirty="0">
                <a:effectLst/>
                <a:latin typeface="+mj-ea"/>
                <a:ea typeface="+mj-ea"/>
              </a:rPr>
              <a:t>盡力：這代表我們所擁有的東西，如金錢和時間</a:t>
            </a:r>
            <a:endParaRPr lang="zh-HK" altLang="en-US" dirty="0">
              <a:effectLst/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0993486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愛神的操練</a:t>
            </a:r>
            <a:endParaRPr lang="zh-HK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HK" dirty="0">
                <a:latin typeface="+mj-ea"/>
                <a:ea typeface="+mj-ea"/>
              </a:rPr>
              <a:t>1) </a:t>
            </a:r>
            <a:r>
              <a:rPr lang="zh-TW" altLang="en-US" dirty="0">
                <a:latin typeface="+mj-ea"/>
                <a:ea typeface="+mj-ea"/>
              </a:rPr>
              <a:t>愛神</a:t>
            </a:r>
            <a:endParaRPr lang="en-US" altLang="zh-HK" dirty="0">
              <a:latin typeface="+mj-ea"/>
              <a:ea typeface="+mj-ea"/>
            </a:endParaRPr>
          </a:p>
          <a:p>
            <a:r>
              <a:rPr lang="en-US" altLang="zh-HK" dirty="0">
                <a:latin typeface="+mj-ea"/>
                <a:ea typeface="+mj-ea"/>
              </a:rPr>
              <a:t>2) </a:t>
            </a:r>
            <a:r>
              <a:rPr lang="zh-TW" altLang="en-US" dirty="0">
                <a:latin typeface="+mj-ea"/>
                <a:ea typeface="+mj-ea"/>
              </a:rPr>
              <a:t>讀經</a:t>
            </a:r>
            <a:endParaRPr lang="en-US" altLang="zh-TW" dirty="0">
              <a:latin typeface="+mj-ea"/>
              <a:ea typeface="+mj-ea"/>
            </a:endParaRPr>
          </a:p>
          <a:p>
            <a:r>
              <a:rPr lang="en-US" altLang="zh-HK" dirty="0">
                <a:latin typeface="+mj-ea"/>
                <a:ea typeface="+mj-ea"/>
              </a:rPr>
              <a:t>3) </a:t>
            </a:r>
            <a:r>
              <a:rPr lang="zh-TW" altLang="en-US" dirty="0">
                <a:latin typeface="+mj-ea"/>
                <a:ea typeface="+mj-ea"/>
              </a:rPr>
              <a:t>敬拜</a:t>
            </a:r>
            <a:endParaRPr lang="en-US" altLang="zh-TW" dirty="0">
              <a:latin typeface="+mj-ea"/>
              <a:ea typeface="+mj-ea"/>
            </a:endParaRPr>
          </a:p>
          <a:p>
            <a:r>
              <a:rPr lang="en-US" altLang="zh-HK" dirty="0">
                <a:latin typeface="+mj-ea"/>
                <a:ea typeface="+mj-ea"/>
              </a:rPr>
              <a:t>4) </a:t>
            </a:r>
            <a:r>
              <a:rPr lang="zh-TW" altLang="en-US" dirty="0">
                <a:latin typeface="+mj-ea"/>
                <a:ea typeface="+mj-ea"/>
              </a:rPr>
              <a:t>祈禱</a:t>
            </a:r>
            <a:endParaRPr lang="en-US" altLang="zh-TW" dirty="0">
              <a:latin typeface="+mj-ea"/>
              <a:ea typeface="+mj-ea"/>
            </a:endParaRPr>
          </a:p>
          <a:p>
            <a:r>
              <a:rPr lang="en-US" altLang="zh-HK" dirty="0">
                <a:latin typeface="+mj-ea"/>
                <a:ea typeface="+mj-ea"/>
              </a:rPr>
              <a:t>5) </a:t>
            </a:r>
            <a:r>
              <a:rPr lang="zh-TW" altLang="en-US" dirty="0">
                <a:latin typeface="+mj-ea"/>
                <a:ea typeface="+mj-ea"/>
              </a:rPr>
              <a:t>等候神</a:t>
            </a:r>
            <a:endParaRPr lang="en-US" altLang="zh-TW" dirty="0">
              <a:latin typeface="+mj-ea"/>
              <a:ea typeface="+mj-ea"/>
            </a:endParaRPr>
          </a:p>
          <a:p>
            <a:r>
              <a:rPr lang="en-US" altLang="zh-HK" dirty="0">
                <a:latin typeface="+mj-ea"/>
                <a:ea typeface="+mj-ea"/>
              </a:rPr>
              <a:t>6) </a:t>
            </a:r>
            <a:r>
              <a:rPr lang="zh-TW" altLang="en-US" dirty="0">
                <a:latin typeface="+mj-ea"/>
                <a:ea typeface="+mj-ea"/>
              </a:rPr>
              <a:t>禁食</a:t>
            </a:r>
            <a:endParaRPr lang="en-US" altLang="zh-TW" dirty="0">
              <a:latin typeface="+mj-ea"/>
              <a:ea typeface="+mj-ea"/>
            </a:endParaRPr>
          </a:p>
          <a:p>
            <a:r>
              <a:rPr lang="en-US" altLang="zh-TW" dirty="0">
                <a:latin typeface="+mj-ea"/>
                <a:ea typeface="+mj-ea"/>
              </a:rPr>
              <a:t>7) </a:t>
            </a:r>
            <a:r>
              <a:rPr lang="zh-TW" altLang="en-US" dirty="0">
                <a:latin typeface="+mj-ea"/>
                <a:ea typeface="+mj-ea"/>
              </a:rPr>
              <a:t>靈修</a:t>
            </a:r>
            <a:endParaRPr lang="en-US" altLang="zh-TW" dirty="0">
              <a:latin typeface="+mj-ea"/>
              <a:ea typeface="+mj-ea"/>
            </a:endParaRPr>
          </a:p>
          <a:p>
            <a:r>
              <a:rPr lang="en-US" altLang="zh-HK" dirty="0">
                <a:latin typeface="+mj-ea"/>
                <a:ea typeface="+mj-ea"/>
              </a:rPr>
              <a:t>8) </a:t>
            </a:r>
            <a:r>
              <a:rPr lang="zh-TW" altLang="en-US" dirty="0">
                <a:latin typeface="+mj-ea"/>
                <a:ea typeface="+mj-ea"/>
              </a:rPr>
              <a:t>奉獻</a:t>
            </a:r>
            <a:endParaRPr lang="zh-HK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485363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愛神的操練：讀經</a:t>
            </a:r>
            <a:endParaRPr lang="zh-HK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257800"/>
          </a:xfrm>
        </p:spPr>
        <p:txBody>
          <a:bodyPr>
            <a:noAutofit/>
          </a:bodyPr>
          <a:lstStyle/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聖經分兩部份：</a:t>
            </a:r>
            <a:endParaRPr lang="en-US" altLang="zh-TW" sz="24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舊約（以希伯來文、亞蘭文）</a:t>
            </a:r>
            <a:r>
              <a:rPr lang="en-US" altLang="zh-TW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+ </a:t>
            </a: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新約（以希臘文）</a:t>
            </a:r>
            <a:endParaRPr lang="en-US" altLang="zh-TW" sz="24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舊約：</a:t>
            </a:r>
            <a:r>
              <a:rPr lang="en-US" altLang="zh-TW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39</a:t>
            </a: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卷 </a:t>
            </a:r>
            <a:r>
              <a:rPr lang="en-US" altLang="zh-TW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+ </a:t>
            </a: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新約：</a:t>
            </a:r>
            <a:r>
              <a:rPr lang="en-US" altLang="zh-TW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27</a:t>
            </a: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卷 </a:t>
            </a:r>
            <a:r>
              <a:rPr lang="en-US" altLang="zh-TW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= </a:t>
            </a: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全書 </a:t>
            </a:r>
            <a:r>
              <a:rPr lang="en-US" altLang="zh-TW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66 </a:t>
            </a: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卷（記 </a:t>
            </a:r>
            <a:r>
              <a:rPr lang="en-US" altLang="zh-TW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3X9=27</a:t>
            </a: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）</a:t>
            </a:r>
            <a:endParaRPr lang="en-US" altLang="zh-TW" sz="24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聖經大致可分：</a:t>
            </a:r>
            <a:endParaRPr lang="en-US" altLang="zh-TW" sz="24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摩西五經（創、出、利、民、申）</a:t>
            </a:r>
            <a:endParaRPr lang="en-US" altLang="zh-TW" sz="24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歷史書（書、士、得、撒上下、王上下、歷上下、拉、尼、斯）</a:t>
            </a:r>
            <a:endParaRPr lang="en-US" altLang="zh-TW" sz="24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詩歌智慧書（伯、詩、箴、傳、歌）</a:t>
            </a:r>
            <a:endParaRPr lang="en-US" altLang="zh-TW" sz="24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大先知書（賽、耶、哀、結、但）</a:t>
            </a:r>
            <a:endParaRPr lang="en-US" altLang="zh-TW" sz="24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小先知書（何、珥、摩、俄、拿、彌、鴻、哈、番、該、亞、瑪）</a:t>
            </a:r>
            <a:endParaRPr lang="en-US" altLang="zh-TW" sz="24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en-US" altLang="zh-TW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5</a:t>
            </a: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、</a:t>
            </a:r>
            <a:r>
              <a:rPr lang="en-US" altLang="zh-TW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12</a:t>
            </a: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、</a:t>
            </a:r>
            <a:r>
              <a:rPr lang="en-US" altLang="zh-TW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5</a:t>
            </a: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、</a:t>
            </a:r>
            <a:r>
              <a:rPr lang="en-US" altLang="zh-TW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5</a:t>
            </a: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、</a:t>
            </a:r>
            <a:r>
              <a:rPr lang="en-US" altLang="zh-TW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12 </a:t>
            </a:r>
            <a:r>
              <a:rPr lang="en-US" altLang="zh-TW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  <a:sym typeface="Wingdings" panose="05000000000000000000" pitchFamily="2" charset="2"/>
              </a:rPr>
              <a:t></a:t>
            </a:r>
            <a:r>
              <a:rPr lang="en-US" altLang="zh-TW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 39</a:t>
            </a:r>
          </a:p>
        </p:txBody>
      </p:sp>
    </p:spTree>
    <p:extLst>
      <p:ext uri="{BB962C8B-B14F-4D97-AF65-F5344CB8AC3E}">
        <p14:creationId xmlns:p14="http://schemas.microsoft.com/office/powerpoint/2010/main" val="40819763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愛神的操練：讀經</a:t>
            </a:r>
            <a:endParaRPr lang="zh-HK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新約：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四福音（太、可、路、約）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新約歷史書（徒）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保羅書信（羅、林前後、加、弗、腓、西、帖前後、提前後、多、門）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其他書信（來、雅、彼前後、約一二三、猶、啟）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4</a:t>
            </a: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、</a:t>
            </a: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1</a:t>
            </a: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、</a:t>
            </a: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13</a:t>
            </a: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、</a:t>
            </a: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9 </a:t>
            </a: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  <a:sym typeface="Wingdings" panose="05000000000000000000" pitchFamily="2" charset="2"/>
              </a:rPr>
              <a:t> 27</a:t>
            </a:r>
            <a:endParaRPr lang="en-US" altLang="zh-TW" sz="28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0235905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愛神的操練：讀經</a:t>
            </a:r>
            <a:endParaRPr lang="zh-HK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誰是聖經的作者？</a:t>
            </a:r>
            <a:endParaRPr lang="en-US" altLang="zh-TW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聖經大約是由</a:t>
            </a:r>
            <a:r>
              <a:rPr lang="en-US" altLang="zh-TW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40 </a:t>
            </a:r>
            <a:r>
              <a:rPr lang="zh-TW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個來自不同背景的人跨越超過</a:t>
            </a:r>
            <a:r>
              <a:rPr lang="en-US" altLang="zh-TW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1500 </a:t>
            </a:r>
            <a:r>
              <a:rPr lang="zh-TW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年間寫成的</a:t>
            </a:r>
            <a:endParaRPr lang="en-US" altLang="zh-TW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摩西書經、約伯記（約 </a:t>
            </a:r>
            <a:r>
              <a:rPr lang="en-US" altLang="zh-TW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B.C. 1400</a:t>
            </a:r>
            <a:r>
              <a:rPr lang="zh-TW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）</a:t>
            </a:r>
            <a:endParaRPr lang="en-US" altLang="zh-TW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啟示錄（約 </a:t>
            </a:r>
            <a:r>
              <a:rPr lang="en-US" altLang="zh-TW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A.D. 90</a:t>
            </a:r>
            <a:r>
              <a:rPr lang="zh-TW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）</a:t>
            </a:r>
            <a:endParaRPr lang="en-US" altLang="zh-TW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001295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800200"/>
          </a:xfrm>
        </p:spPr>
        <p:txBody>
          <a:bodyPr>
            <a:normAutofit/>
          </a:bodyPr>
          <a:lstStyle/>
          <a:p>
            <a:pPr algn="l"/>
            <a:r>
              <a:rPr lang="en-US" altLang="zh-TW" sz="28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16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聖經都是　神所默示的、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〔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或作凡　神所默示的聖經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〕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於教訓、督責、使人歸正、教導人學義、都是有益的．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baseline="30000" dirty="0">
                <a:latin typeface="標楷體" panose="03000509000000000000" pitchFamily="65" charset="-120"/>
                <a:ea typeface="標楷體" panose="03000509000000000000" pitchFamily="65" charset="-120"/>
              </a:rPr>
              <a:t>17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叫屬　神的人得以完全、預備行各樣的善事。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提後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3:16-17)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1916832"/>
            <a:ext cx="8496944" cy="4752528"/>
          </a:xfrm>
        </p:spPr>
        <p:txBody>
          <a:bodyPr>
            <a:noAutofit/>
          </a:bodyPr>
          <a:lstStyle/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聖經：是由神感動在地上的人，寫出祂的心意、計劃</a:t>
            </a:r>
            <a:endParaRPr lang="en-US" altLang="zh-TW" sz="24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地上的作者：只是代筆人</a:t>
            </a:r>
            <a:endParaRPr lang="en-US" altLang="zh-TW" sz="24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真正的作者：神</a:t>
            </a:r>
            <a:endParaRPr lang="en-US" altLang="zh-TW" sz="24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聖經的目的：</a:t>
            </a:r>
            <a:endParaRPr lang="en-US" altLang="zh-TW" sz="24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教訓 </a:t>
            </a:r>
            <a:r>
              <a:rPr lang="en-US" altLang="zh-TW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(teaching)</a:t>
            </a: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督責、責備 </a:t>
            </a:r>
            <a:r>
              <a:rPr lang="en-US" altLang="zh-TW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(</a:t>
            </a:r>
            <a:r>
              <a:rPr lang="en-US" altLang="zh-TW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Greek: exposing someone’s sin in order to bring correction</a:t>
            </a:r>
            <a:r>
              <a:rPr lang="en-US" altLang="zh-TW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  <a:cs typeface="Calibri" panose="020F0502020204030204" pitchFamily="34" charset="0"/>
              </a:rPr>
              <a:t>)</a:t>
            </a:r>
            <a:endParaRPr lang="en-US" altLang="zh-TW" sz="24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使人歸正 </a:t>
            </a:r>
            <a:r>
              <a:rPr lang="en-US" altLang="zh-TW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(setting aright, correction)</a:t>
            </a: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教導人學義 </a:t>
            </a:r>
            <a:r>
              <a:rPr lang="en-US" altLang="zh-TW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(training in righteousness)</a:t>
            </a: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最終目的：叫屬神的人得以完全，預備行生各樣善事</a:t>
            </a:r>
            <a:endParaRPr lang="en-US" altLang="zh-TW" sz="2400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2937389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愛神的操練：讀經</a:t>
            </a:r>
            <a:endParaRPr lang="zh-HK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聖經是如此重要，但我們應如何去讀呢？</a:t>
            </a:r>
            <a:endParaRPr lang="en-US" altLang="zh-TW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zh-TW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其中是理解聖經中的約；其中一個讀聖經的 </a:t>
            </a:r>
            <a:r>
              <a:rPr lang="en-US" altLang="zh-TW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key</a:t>
            </a: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en-US" altLang="zh-TW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1) </a:t>
            </a:r>
            <a:r>
              <a:rPr lang="zh-TW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亞伯拉罕的約</a:t>
            </a:r>
            <a:endParaRPr lang="en-US" altLang="zh-TW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en-US" altLang="zh-TW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2) </a:t>
            </a:r>
            <a:r>
              <a:rPr lang="zh-TW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舊約</a:t>
            </a:r>
            <a:endParaRPr lang="en-US" altLang="zh-TW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en-US" altLang="zh-TW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3) </a:t>
            </a:r>
            <a:r>
              <a:rPr lang="zh-TW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大衛的約</a:t>
            </a:r>
            <a:endParaRPr lang="en-US" altLang="zh-TW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  <a:p>
            <a:pPr marL="274320" lvl="0" indent="-274320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/>
            </a:pPr>
            <a:r>
              <a:rPr lang="en-US" altLang="zh-TW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4) </a:t>
            </a:r>
            <a:r>
              <a:rPr lang="zh-TW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rPr>
              <a:t>新約</a:t>
            </a:r>
            <a:endParaRPr lang="en-US" altLang="zh-TW" dirty="0">
              <a:solidFill>
                <a:schemeClr val="tx1">
                  <a:lumMod val="95000"/>
                  <a:lumOff val="5000"/>
                </a:schemeClr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1766397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暗香撲面">
  <a:themeElements>
    <a:clrScheme name="暗香撲面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918415"/>
      </a:accent1>
      <a:accent2>
        <a:srgbClr val="C47546"/>
      </a:accent2>
      <a:accent3>
        <a:srgbClr val="AFB591"/>
      </a:accent3>
      <a:accent4>
        <a:srgbClr val="B9945B"/>
      </a:accent4>
      <a:accent5>
        <a:srgbClr val="85ADBC"/>
      </a:accent5>
      <a:accent6>
        <a:srgbClr val="E5B440"/>
      </a:accent6>
      <a:hlink>
        <a:srgbClr val="00D5D5"/>
      </a:hlink>
      <a:folHlink>
        <a:srgbClr val="DD00DD"/>
      </a:folHlink>
    </a:clrScheme>
    <a:fontScheme name="暗香撲面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創英角ｺﾞｼｯｸUB"/>
        <a:font script="Hang" typeface="맑은 고딕"/>
        <a:font script="Hans" typeface="黑体"/>
        <a:font script="Hant" typeface="新細明體"/>
        <a:font script="Arab" typeface="Arial"/>
        <a:font script="Hebr" typeface="Arial"/>
        <a:font script="Thai" typeface="Cordian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暗香撲面">
      <a:fillStyleLst>
        <a:solidFill>
          <a:schemeClr val="phClr"/>
        </a:solidFill>
        <a:gradFill rotWithShape="1">
          <a:gsLst>
            <a:gs pos="0">
              <a:schemeClr val="phClr">
                <a:tint val="98000"/>
                <a:satMod val="220000"/>
              </a:schemeClr>
            </a:gs>
            <a:gs pos="31000">
              <a:schemeClr val="phClr">
                <a:tint val="30000"/>
                <a:satMod val="150000"/>
              </a:schemeClr>
            </a:gs>
            <a:gs pos="91000">
              <a:schemeClr val="phClr">
                <a:tint val="96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28000"/>
                <a:satMod val="100000"/>
              </a:schemeClr>
              <a:schemeClr val="phClr">
                <a:tint val="100000"/>
                <a:satMod val="200000"/>
              </a:schemeClr>
            </a:duotone>
          </a:blip>
          <a:tile tx="0" ty="0" sx="80000" sy="8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10000"/>
              </a:schemeClr>
            </a:glow>
          </a:effectLst>
        </a:effectStyle>
        <a:effectStyle>
          <a:effectLst>
            <a:outerShdw blurRad="34925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9525" prstMaterial="dkEdge">
            <a:bevelT w="12000" h="24150"/>
            <a:contourClr>
              <a:schemeClr val="phClr">
                <a:satMod val="110000"/>
              </a:schemeClr>
            </a:contourClr>
          </a:sp3d>
        </a:effectStyle>
        <a:effectStyle>
          <a:effectLst>
            <a:outerShdw blurRad="50800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18700" prstMaterial="dkEdge">
            <a:bevelT w="44450" h="80600"/>
            <a:contourClr>
              <a:schemeClr val="phClr"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0000"/>
                <a:satMod val="1000000"/>
              </a:schemeClr>
            </a:gs>
            <a:gs pos="31000">
              <a:schemeClr val="phClr">
                <a:shade val="85000"/>
                <a:satMod val="450000"/>
              </a:schemeClr>
            </a:gs>
            <a:gs pos="100000">
              <a:schemeClr val="phClr">
                <a:tint val="70000"/>
                <a:satMod val="300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2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9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Fan</Template>
  <TotalTime>347</TotalTime>
  <Words>3264</Words>
  <Application>Microsoft Macintosh PowerPoint</Application>
  <PresentationFormat>如螢幕大小 (4:3)</PresentationFormat>
  <Paragraphs>177</Paragraphs>
  <Slides>25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25</vt:i4>
      </vt:variant>
    </vt:vector>
  </HeadingPairs>
  <TitlesOfParts>
    <vt:vector size="36" baseType="lpstr">
      <vt:lpstr>微軟正黑體</vt:lpstr>
      <vt:lpstr>新細明體</vt:lpstr>
      <vt:lpstr>標楷體</vt:lpstr>
      <vt:lpstr>黑体</vt:lpstr>
      <vt:lpstr>Arial</vt:lpstr>
      <vt:lpstr>Calibri</vt:lpstr>
      <vt:lpstr>Franklin Gothic Book</vt:lpstr>
      <vt:lpstr>Franklin Gothic Medium</vt:lpstr>
      <vt:lpstr>Wingdings</vt:lpstr>
      <vt:lpstr>Wingdings 2</vt:lpstr>
      <vt:lpstr>暗香撲面</vt:lpstr>
      <vt:lpstr>每天愛祢多一些</vt:lpstr>
      <vt:lpstr>PowerPoint 簡報</vt:lpstr>
      <vt:lpstr>如何具體地愛神呢？</vt:lpstr>
      <vt:lpstr>愛神的操練</vt:lpstr>
      <vt:lpstr>愛神的操練：讀經</vt:lpstr>
      <vt:lpstr>愛神的操練：讀經</vt:lpstr>
      <vt:lpstr>愛神的操練：讀經</vt:lpstr>
      <vt:lpstr>16 聖經都是　神所默示的、〔或作凡　神所默示的聖經〕於教訓、督責、使人歸正、教導人學義、都是有益的． 17 叫屬　神的人得以完全、預備行各樣的善事。 (提後 3:16-17)</vt:lpstr>
      <vt:lpstr>愛神的操練：讀經</vt:lpstr>
      <vt:lpstr>耶和華對亞伯蘭說、你要離開本地、本族、父家、往我所要指示你的地去。 2 我必叫你成為大國．我必賜福給你、叫你的名為大、你也要叫別人得福． 3 為你祝福的、我必賜福與他、那咒詛你的、我必咒詛他、地上的萬族都要因你得福。 (創 12:1-3)</vt:lpstr>
      <vt:lpstr> 4 亞伯蘭就照著耶和華的吩咐去了．羅得也和他同去．亞伯蘭出哈蘭的時候、年七十五歲。 5 亞伯蘭將他妻子撒萊、和姪兒羅得、連他們在哈蘭所積蓄的財物、所得的人口、都帶往迦南地去．他們就到了迦南地。 6 亞伯蘭經過那地、到了示劍地方摩利橡樹那裡．那時迦南人住在那地。 7 耶和華向亞伯蘭顯現、說、我要把這地賜給你的後裔．亞伯蘭就在那裡為向他顯現的耶和華築了一座壇。 8 從那裡他又遷到伯特利東邊的山、支搭帳棚．西邊是伯特利、東邊是艾．他在那裡又為耶和華築了一座壇、求告耶和華的名。 (創 12:4-8)</vt:lpstr>
      <vt:lpstr> 7 耶和華又對他說、我是耶和華、曾領你出了迦勒底的吾珥、為要將這地賜你為業。 8 亞伯蘭說、主耶和華阿、我怎能知道必得這地為業呢。 9 他說、你為我取一隻三年的母牛、一隻三年的母山羊、一隻三年的公綿羊、一隻斑鳩、一隻雛鴿。 10 亞伯蘭就取了這些來、每樣劈開分成兩半、一半對著一半的擺列、只有鳥沒有劈開。 11 有鷙鳥下來落在那死畜的肉上、亞伯蘭就把他嚇飛了。 (創 15:7-11)</vt:lpstr>
      <vt:lpstr> 17 日落天黑、不料有冒煙的爐、並燒著的火把、從那些肉塊中經過。 18 當那日耶和華與亞伯蘭立約、說、我已賜給你的後裔、從埃及河直到伯拉大河之地． 19 就是基尼人、基尼洗人、甲摩尼人、 20 赫人、比利洗人、利乏音人、 21 亞摩利人、迦南人、革迦撒人、耶布斯人、之地。 (創 15:17-21)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愛神的操練：讀經</vt:lpstr>
      <vt:lpstr>PowerPoint 簡報</vt:lpstr>
      <vt:lpstr>以「聖約」角度閱讀聖經</vt:lpstr>
      <vt:lpstr>PowerPoint 簡報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我是耶穌的門徒</dc:title>
  <dc:creator>鄧偉鴻</dc:creator>
  <cp:lastModifiedBy>Microsoft Office User</cp:lastModifiedBy>
  <cp:revision>161</cp:revision>
  <dcterms:created xsi:type="dcterms:W3CDTF">2013-12-18T02:28:44Z</dcterms:created>
  <dcterms:modified xsi:type="dcterms:W3CDTF">2023-02-03T11:50:40Z</dcterms:modified>
</cp:coreProperties>
</file>