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3"/>
  </p:handoutMasterIdLst>
  <p:sldIdLst>
    <p:sldId id="256" r:id="rId2"/>
    <p:sldId id="299" r:id="rId3"/>
    <p:sldId id="328" r:id="rId4"/>
    <p:sldId id="275" r:id="rId5"/>
    <p:sldId id="277" r:id="rId6"/>
    <p:sldId id="327" r:id="rId7"/>
    <p:sldId id="320" r:id="rId8"/>
    <p:sldId id="278" r:id="rId9"/>
    <p:sldId id="279" r:id="rId10"/>
    <p:sldId id="280" r:id="rId11"/>
    <p:sldId id="281" r:id="rId12"/>
    <p:sldId id="282" r:id="rId13"/>
    <p:sldId id="292" r:id="rId14"/>
    <p:sldId id="293" r:id="rId15"/>
    <p:sldId id="321" r:id="rId16"/>
    <p:sldId id="323" r:id="rId17"/>
    <p:sldId id="324" r:id="rId18"/>
    <p:sldId id="325" r:id="rId19"/>
    <p:sldId id="326" r:id="rId20"/>
    <p:sldId id="283" r:id="rId21"/>
    <p:sldId id="295" r:id="rId22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>
      <p:cViewPr varScale="1">
        <p:scale>
          <a:sx n="122" d="100"/>
          <a:sy n="122" d="100"/>
        </p:scale>
        <p:origin x="136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D5748-DA20-4F18-9263-4C70EA41EEF4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72143-08F3-48C2-925D-E42822D3B7A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887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63DC53EE-7577-4351-A2E6-291FE0A689CD}" type="datetimeFigureOut">
              <a:rPr lang="zh-HK" altLang="en-US" smtClean="0"/>
              <a:t>09/02/23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每天愛祢多一些</a:t>
            </a:r>
            <a:endParaRPr lang="zh-HK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第二課：祈禱、代禱</a:t>
            </a:r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07" y="3933056"/>
            <a:ext cx="6176579" cy="273370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9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1152128"/>
          </a:xfrm>
        </p:spPr>
        <p:txBody>
          <a:bodyPr>
            <a:noAutofit/>
          </a:bodyPr>
          <a:lstStyle/>
          <a:p>
            <a:pPr algn="l"/>
            <a:r>
              <a:rPr lang="en-US" altLang="zh-TW" sz="2400" baseline="30000" dirty="0"/>
              <a:t>16</a:t>
            </a:r>
            <a:r>
              <a:rPr lang="zh-TW" altLang="en-US" sz="2400" dirty="0"/>
              <a:t> 要常常喜樂．</a:t>
            </a:r>
            <a:r>
              <a:rPr lang="en-US" altLang="zh-TW" sz="2400" dirty="0"/>
              <a:t> </a:t>
            </a:r>
            <a:r>
              <a:rPr lang="en-US" altLang="zh-TW" sz="2400" baseline="30000" dirty="0"/>
              <a:t>17</a:t>
            </a:r>
            <a:r>
              <a:rPr lang="zh-TW" altLang="en-US" sz="2400" dirty="0"/>
              <a:t> 不住的禱告．</a:t>
            </a:r>
            <a:r>
              <a:rPr lang="en-US" altLang="zh-TW" sz="2400" dirty="0"/>
              <a:t> </a:t>
            </a:r>
            <a:r>
              <a:rPr lang="en-US" altLang="zh-TW" sz="2400" baseline="30000" dirty="0"/>
              <a:t>18</a:t>
            </a:r>
            <a:r>
              <a:rPr lang="zh-TW" altLang="en-US" sz="2400" dirty="0"/>
              <a:t> 凡事謝恩．因為這是　神在基督耶穌裡向你們所定的旨意。 </a:t>
            </a:r>
            <a:r>
              <a:rPr lang="en-US" altLang="zh-TW" sz="2400" dirty="0"/>
              <a:t>(</a:t>
            </a:r>
            <a:r>
              <a:rPr lang="zh-TW" altLang="en-US" sz="2400" dirty="0"/>
              <a:t>帖前</a:t>
            </a:r>
            <a:r>
              <a:rPr lang="en-US" altLang="zh-TW" sz="2400" dirty="0"/>
              <a:t> 5:16-18)</a:t>
            </a:r>
            <a:endParaRPr lang="en-US" altLang="zh-TW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2708920"/>
            <a:ext cx="8568952" cy="3096344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經文特色：三個命令語調（</a:t>
            </a:r>
            <a:r>
              <a:rPr lang="en-US" altLang="zh-TW" sz="2800" dirty="0">
                <a:latin typeface="+mj-ea"/>
                <a:ea typeface="+mj-ea"/>
              </a:rPr>
              <a:t>triple imperatives</a:t>
            </a:r>
            <a:r>
              <a:rPr lang="zh-TW" altLang="zh-HK" sz="2800" dirty="0"/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神在基督裡向我們所定的旨意：不會、不能更改、十分清楚</a:t>
            </a:r>
            <a:r>
              <a:rPr lang="en-US" altLang="zh-TW" sz="2800" dirty="0">
                <a:latin typeface="+mj-ea"/>
                <a:ea typeface="+mj-ea"/>
              </a:rPr>
              <a:t>(universal truth)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就是：常常喜樂、不住禱告、凡事謝恩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完成神的旨意：是我們活著的目標、意義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指向：與祂建立好的關係（枝子、葡萄樹）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31176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3528" y="1052736"/>
            <a:ext cx="8496944" cy="2924944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你們禱告的時候、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不可像那假冒為善的人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、愛站在會堂裡、和十字路口上禱告、故意叫人看見．我實在告訴你們、他們已經得了他們的賞賜。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你禱告的時候、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要進你的內屋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關上門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禱告你在暗中的父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、你父在暗中察看、必然報答你。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你們禱告、不可像外邦人、用許多重複話．他們以為話多了必蒙垂聽。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你們不可效法他們．因為你們沒有祈求以先、你們所需用的、你們的父早已知道了。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太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6:5-8)</a:t>
            </a:r>
            <a:endParaRPr lang="en-US" altLang="zh-TW" sz="2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 noGrp="1"/>
          </p:cNvSpPr>
          <p:nvPr>
            <p:ph idx="1"/>
          </p:nvPr>
        </p:nvSpPr>
        <p:spPr>
          <a:xfrm>
            <a:off x="323528" y="4149080"/>
            <a:ext cx="8496944" cy="25922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祈禱態度：不是故意叫人看見、假冒為善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祈禱正確態度：進內屋、關上門（真心向著神）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許多重複話：外邦人祈求偶像的方法（特指心態上）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神早已知道，何用我們向祂祈求呢？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神設定世界運作的方法：我們要祈禱；神才工作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48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908720"/>
            <a:ext cx="8640960" cy="2304256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所以你們禱告、要這樣說．我們在天上的父、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願人都尊你的名為聖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願你的國降臨。願你的旨意行在地上、如同行在天上。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我們日用的飲食、今日賜給我們。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免我們的債、如同我們免了人的債。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不叫我們遇見試探．救我們脫離兇惡。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或作脫離惡者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因為國度、權柄、榮耀、全是你的直到永遠、阿們。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有古卷無因為至阿們等字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〕 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太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6:9-13)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95536" y="3356992"/>
            <a:ext cx="8496944" cy="331236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v.9-10 </a:t>
            </a:r>
            <a:r>
              <a:rPr lang="zh-TW" altLang="en-US" sz="2800" dirty="0">
                <a:latin typeface="+mj-ea"/>
                <a:ea typeface="+mj-ea"/>
              </a:rPr>
              <a:t>與神關係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v.11-13 </a:t>
            </a:r>
            <a:r>
              <a:rPr lang="zh-TW" altLang="en-US" sz="2800" dirty="0">
                <a:latin typeface="+mj-ea"/>
                <a:ea typeface="+mj-ea"/>
              </a:rPr>
              <a:t>與人關係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讚美（</a:t>
            </a:r>
            <a:r>
              <a:rPr lang="en-US" altLang="zh-TW" sz="2800" dirty="0">
                <a:latin typeface="+mj-ea"/>
                <a:ea typeface="+mj-ea"/>
              </a:rPr>
              <a:t>praise &amp; worship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感恩（</a:t>
            </a:r>
            <a:r>
              <a:rPr lang="en-US" altLang="zh-TW" sz="2800" dirty="0">
                <a:latin typeface="+mj-ea"/>
                <a:ea typeface="+mj-ea"/>
              </a:rPr>
              <a:t>thanksgiving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認罪（</a:t>
            </a:r>
            <a:r>
              <a:rPr lang="en-US" altLang="zh-TW" sz="2800" dirty="0">
                <a:latin typeface="+mj-ea"/>
                <a:ea typeface="+mj-ea"/>
              </a:rPr>
              <a:t>confession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為自己祈禱（</a:t>
            </a:r>
            <a:r>
              <a:rPr lang="en-US" altLang="zh-TW" sz="2800" dirty="0">
                <a:latin typeface="+mj-ea"/>
                <a:ea typeface="+mj-ea"/>
              </a:rPr>
              <a:t>pray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r>
              <a:rPr lang="en-US" altLang="zh-TW" sz="2800" dirty="0">
                <a:latin typeface="+mj-ea"/>
                <a:ea typeface="+mj-ea"/>
              </a:rPr>
              <a:t>+</a:t>
            </a:r>
            <a:r>
              <a:rPr lang="zh-TW" altLang="en-US" sz="2800" dirty="0">
                <a:latin typeface="+mj-ea"/>
                <a:ea typeface="+mj-ea"/>
              </a:rPr>
              <a:t>為別人代禱（</a:t>
            </a:r>
            <a:r>
              <a:rPr lang="en-US" altLang="zh-TW" sz="2800" dirty="0">
                <a:latin typeface="+mj-ea"/>
                <a:ea typeface="+mj-ea"/>
              </a:rPr>
              <a:t>intercession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保護（</a:t>
            </a:r>
            <a:r>
              <a:rPr lang="en-US" altLang="zh-TW" sz="2800" dirty="0">
                <a:latin typeface="+mj-ea"/>
                <a:ea typeface="+mj-ea"/>
              </a:rPr>
              <a:t>protection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116632"/>
            <a:ext cx="8229600" cy="792088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02747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7924800" cy="972108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pPr algn="ctr"/>
            <a:r>
              <a:rPr lang="zh-TW" altLang="en-US" sz="4000" dirty="0">
                <a:latin typeface="+mj-ea"/>
                <a:ea typeface="+mj-ea"/>
              </a:rPr>
              <a:t>祈禱小總結</a:t>
            </a:r>
            <a:endParaRPr lang="en-US" altLang="zh-TW" sz="4000" dirty="0">
              <a:latin typeface="+mj-ea"/>
              <a:ea typeface="+mj-ea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69640" y="1412776"/>
            <a:ext cx="8064896" cy="532859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3000" dirty="0">
                <a:latin typeface="+mj-ea"/>
                <a:ea typeface="+mj-ea"/>
              </a:rPr>
              <a:t>祈禱：與神建立關係、安靜等候神、按照神的心意來祈求</a:t>
            </a:r>
            <a:endParaRPr lang="en-US" altLang="zh-TW" sz="30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Prayer: listen what He says &amp; then tell Him what HE has told you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Prayer: read the Bible what God tells you &amp; then talk to Him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Communication: dual communication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What: anything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When: anytime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Where: anywhere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How/Content: Praise, thanksgiving, confession, pray, intercession &amp; protection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3000" dirty="0">
                <a:latin typeface="+mj-ea"/>
                <a:ea typeface="+mj-ea"/>
              </a:rPr>
              <a:t>Prayer  lifestyle: 24/7</a:t>
            </a:r>
          </a:p>
        </p:txBody>
      </p:sp>
    </p:spTree>
    <p:extLst>
      <p:ext uri="{BB962C8B-B14F-4D97-AF65-F5344CB8AC3E}">
        <p14:creationId xmlns:p14="http://schemas.microsoft.com/office/powerpoint/2010/main" val="3300685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12776"/>
            <a:ext cx="8496944" cy="2016224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他們快快偏離了我所吩咐的道、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為自己鑄了一隻牛犢、向他下拜獻祭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、說、以色列阿、這就是領你出埃及地的神。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耶和華對摩西說、我看這百姓真是硬著頸項的百姓。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你且由著我、我要向他們發烈怒、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將他們滅絕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使你的後裔成為大國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32:8-10)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5536" y="3573016"/>
            <a:ext cx="8352928" cy="26642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以色列人：拜偶像，得罪耶和華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神：將他們滅絕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摩西：神使他和其後裔成為大國；十二支派 </a:t>
            </a:r>
            <a:r>
              <a:rPr lang="en-US" altLang="zh-TW" sz="2800" dirty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latin typeface="+mj-ea"/>
                <a:ea typeface="+mj-ea"/>
              </a:rPr>
              <a:t> </a:t>
            </a:r>
            <a:r>
              <a:rPr lang="zh-TW" altLang="en-US" sz="2800" dirty="0">
                <a:latin typeface="+mj-ea"/>
                <a:ea typeface="+mj-ea"/>
              </a:rPr>
              <a:t>一個摩西的後裔</a:t>
            </a:r>
            <a:r>
              <a:rPr lang="en-US" altLang="zh-TW" sz="2800" dirty="0">
                <a:latin typeface="+mj-ea"/>
                <a:ea typeface="+mj-ea"/>
              </a:rPr>
              <a:t>/</a:t>
            </a:r>
            <a:r>
              <a:rPr lang="zh-TW" altLang="en-US" sz="2800" dirty="0">
                <a:latin typeface="+mj-ea"/>
                <a:ea typeface="+mj-ea"/>
              </a:rPr>
              <a:t>支派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代禱（</a:t>
            </a:r>
            <a:r>
              <a:rPr lang="en-US" altLang="zh-TW" dirty="0"/>
              <a:t>Intercession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82153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12776"/>
            <a:ext cx="8496944" cy="3528392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摩西便懇求耶和華他的　神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說、耶和華阿、你為甚麼向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你的百姓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發烈怒呢、這百姓是你用大力和大能的手、從埃及地領出來的．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為甚麼使埃及人議論說、他領他們出去、是要降禍與他們、把他們殺在山中、將他們從地上除滅．求你轉意、不發你的烈怒、後悔、不降禍與你的百姓。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求你記念你的僕人亞伯拉罕、以撒、以色列．你曾指著自己起誓說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、我必使你們的後裔像天上的星那樣多、並且我所應許的這全地、必給你們的後裔、他們要永遠承受為業。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於是耶和華後悔、不把所說的禍降與他的百姓。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32:8-14)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51520" y="5085184"/>
            <a:ext cx="8640960" cy="158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代禱（</a:t>
            </a:r>
            <a:r>
              <a:rPr lang="en-US" altLang="zh-TW" sz="2800" dirty="0">
                <a:latin typeface="+mj-ea"/>
                <a:ea typeface="+mj-ea"/>
              </a:rPr>
              <a:t>intercession</a:t>
            </a:r>
            <a:r>
              <a:rPr lang="zh-TW" altLang="en-US" sz="2800" dirty="0">
                <a:latin typeface="+mj-ea"/>
                <a:ea typeface="+mj-ea"/>
              </a:rPr>
              <a:t>）：不是為自己、而是為其他人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代求的重點：是對其他人有愛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代求：基於神之前曾說過的話、應許；認識神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代禱（</a:t>
            </a:r>
            <a:r>
              <a:rPr lang="en-US" altLang="zh-TW" dirty="0"/>
              <a:t>Intercession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10742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12776"/>
            <a:ext cx="8496944" cy="2016224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這月二十四日、以色列人聚集禁食、身穿麻衣、頭蒙灰塵。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以色列人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人原文作種類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就與一切外邦人離絕、站著承認自己的罪惡、和列祖的罪孽。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那日的四分之一、站在自己的地方、念耶和華他們　神的律法書．又四分之一認罪、敬拜耶和華他們的　神。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9:1-3)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5536" y="3573016"/>
            <a:ext cx="8352928" cy="26642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代求：先祖或許沒有認罪，由後人代為認罪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認同式認罪代求：</a:t>
            </a:r>
            <a:r>
              <a:rPr lang="en-US" altLang="zh-TW" sz="2800" dirty="0">
                <a:latin typeface="+mj-ea"/>
                <a:ea typeface="+mj-ea"/>
              </a:rPr>
              <a:t>identification repentance intercession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代禱（</a:t>
            </a:r>
            <a:r>
              <a:rPr lang="en-US" altLang="zh-TW" dirty="0"/>
              <a:t>Intercession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10742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12776"/>
            <a:ext cx="8496944" cy="2016224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便禁食、披麻蒙灰、定意向主　神祈禱懇求。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我向耶和華我的　神祈禱、認罪、說、主阿、大而可畏的　神、向愛主守主誡命的人、守約施慈愛．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我們犯罪作孽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行惡叛逆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偏離你的誡命典章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沒有聽從你僕人眾先知、奉你名向我們君王、首領、列祖、和國中一切百姓所說的話。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但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9:3-6)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5536" y="3573016"/>
            <a:ext cx="8352928" cy="26642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但以理：為整個民族代求，雖自己是義人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代禱（</a:t>
            </a:r>
            <a:r>
              <a:rPr lang="en-US" altLang="zh-TW" dirty="0"/>
              <a:t>Intercession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10742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12776"/>
            <a:ext cx="8496944" cy="324036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耶和華卻定意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或作喜悅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將他壓傷、使他受痛苦．耶和華以他為贖罪祭．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或作他獻本身為贖罪祭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他必看見後裔、並且延長年日。耶和華所喜悅的事、必在他手中亨通。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他必看見自己勞苦的功效、便心滿意足．有許多人、因認識我的義僕得稱為義．並且他要擔當他們的罪孽。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所以我要使他與位大的同分、與強盛的均分擄物．因為他將命傾倒、以致於死．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他也被列在罪犯之中．他卻擔當多人的罪、又為罪犯代求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賽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53:10-12)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5536" y="4869160"/>
            <a:ext cx="8352928" cy="18722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耶穌：自己也實踐為別人代求，為罪犯代求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耶穌：雖在十架上，受盡艱辛，但仍為那些逼迫和苦害他的人代求，可見他懷有極大的憐憫和慈愛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代禱（</a:t>
            </a:r>
            <a:r>
              <a:rPr lang="en-US" altLang="zh-TW" dirty="0"/>
              <a:t>Intercession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90445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764704"/>
            <a:ext cx="8496944" cy="4464496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你們中間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有受苦的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呢、他就該禱告。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有喜樂的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呢、他就該歌頌。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你們中間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有病了的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呢、他就該請教會的長老來．他們可以奉主的名用油抹他、為他禱告．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出於信心的祈禱、要救那病人、主必叫他起來．他若犯了罪、也必蒙赦免。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所以你們要彼此認罪、互相代求、使你們可以得醫治。義人祈禱所發的力量、是大有功效的。</a:t>
            </a: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以利亞與我們是一樣性情的人、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他懇切禱告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求不要下雨、雨就三年零六個月不下在地上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他又禱告、天就降下雨來、地也生出土產。</a:t>
            </a: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我的弟兄們、你們中間若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有失迷真道的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、有人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使他回轉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這人該知道叫一個罪人從迷路上轉回、便是救一個靈魂不死、並且遮蓋許多的罪。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雅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5:13-20)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5536" y="5301208"/>
            <a:ext cx="8352928" cy="155679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v.13 </a:t>
            </a:r>
            <a:r>
              <a:rPr lang="zh-TW" altLang="en-US" sz="2800" dirty="0">
                <a:latin typeface="+mj-ea"/>
                <a:ea typeface="+mj-ea"/>
              </a:rPr>
              <a:t>為受苦的代禱，為喜樂的感恩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v.14-16 </a:t>
            </a:r>
            <a:r>
              <a:rPr lang="zh-TW" altLang="en-US" sz="2800" dirty="0">
                <a:latin typeface="+mj-ea"/>
                <a:ea typeface="+mj-ea"/>
              </a:rPr>
              <a:t>為病人代禱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v.17-18 </a:t>
            </a:r>
            <a:r>
              <a:rPr lang="zh-TW" altLang="en-US" sz="2800" dirty="0">
                <a:latin typeface="+mj-ea"/>
                <a:ea typeface="+mj-ea"/>
              </a:rPr>
              <a:t>為國家、民族代禱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v.19-20 </a:t>
            </a:r>
            <a:r>
              <a:rPr lang="zh-TW" altLang="en-US" sz="2800" dirty="0">
                <a:latin typeface="+mj-ea"/>
                <a:ea typeface="+mj-ea"/>
              </a:rPr>
              <a:t>為失喪靈魂代禱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58614"/>
            <a:ext cx="8229600" cy="778098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代禱（</a:t>
            </a:r>
            <a:r>
              <a:rPr lang="en-US" altLang="zh-TW" dirty="0"/>
              <a:t>Intercession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9356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43701" y="144016"/>
            <a:ext cx="8458200" cy="620688"/>
          </a:xfrm>
        </p:spPr>
        <p:txBody>
          <a:bodyPr>
            <a:noAutofit/>
          </a:bodyPr>
          <a:lstStyle/>
          <a:p>
            <a:r>
              <a:rPr lang="zh-TW" altLang="en-US" sz="3200" dirty="0"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rPr>
              <a:t>可用這個十架去代表：大誡命、大使命</a:t>
            </a:r>
          </a:p>
        </p:txBody>
      </p:sp>
      <p:sp>
        <p:nvSpPr>
          <p:cNvPr id="4" name="橢圓 3"/>
          <p:cNvSpPr/>
          <p:nvPr/>
        </p:nvSpPr>
        <p:spPr>
          <a:xfrm>
            <a:off x="3959932" y="2949811"/>
            <a:ext cx="1152128" cy="11304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信徒</a:t>
            </a:r>
          </a:p>
        </p:txBody>
      </p:sp>
      <p:sp>
        <p:nvSpPr>
          <p:cNvPr id="5" name="向右箭號 4"/>
          <p:cNvSpPr/>
          <p:nvPr/>
        </p:nvSpPr>
        <p:spPr>
          <a:xfrm>
            <a:off x="5112060" y="3212976"/>
            <a:ext cx="978408" cy="484632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293680" y="4080235"/>
            <a:ext cx="484632" cy="978408"/>
          </a:xfrm>
          <a:prstGeom prst="down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上箭號 6"/>
          <p:cNvSpPr/>
          <p:nvPr/>
        </p:nvSpPr>
        <p:spPr>
          <a:xfrm>
            <a:off x="4283968" y="1988840"/>
            <a:ext cx="484632" cy="978408"/>
          </a:xfrm>
          <a:prstGeom prst="up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左箭號 7"/>
          <p:cNvSpPr/>
          <p:nvPr/>
        </p:nvSpPr>
        <p:spPr>
          <a:xfrm>
            <a:off x="2990273" y="3212976"/>
            <a:ext cx="978408" cy="484632"/>
          </a:xfrm>
          <a:prstGeom prst="lef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3266144" y="786408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與神關係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：愛神</a:t>
            </a:r>
          </a:p>
        </p:txBody>
      </p:sp>
      <p:sp>
        <p:nvSpPr>
          <p:cNvPr id="11" name="橢圓 10"/>
          <p:cNvSpPr/>
          <p:nvPr/>
        </p:nvSpPr>
        <p:spPr>
          <a:xfrm>
            <a:off x="6090468" y="2840550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未信者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：傳福音</a:t>
            </a:r>
          </a:p>
        </p:txBody>
      </p:sp>
      <p:sp>
        <p:nvSpPr>
          <p:cNvPr id="12" name="橢圓 11"/>
          <p:cNvSpPr/>
          <p:nvPr/>
        </p:nvSpPr>
        <p:spPr>
          <a:xfrm>
            <a:off x="3312661" y="5068122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下一代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：繁衍門徒</a:t>
            </a:r>
          </a:p>
        </p:txBody>
      </p:sp>
      <p:sp>
        <p:nvSpPr>
          <p:cNvPr id="13" name="橢圓 12"/>
          <p:cNvSpPr/>
          <p:nvPr/>
        </p:nvSpPr>
        <p:spPr>
          <a:xfrm>
            <a:off x="469993" y="2877803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信徒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：愛弟兄姊妹</a:t>
            </a:r>
          </a:p>
        </p:txBody>
      </p:sp>
      <p:cxnSp>
        <p:nvCxnSpPr>
          <p:cNvPr id="10" name="直線單箭頭接點 9"/>
          <p:cNvCxnSpPr>
            <a:endCxn id="4" idx="3"/>
          </p:cNvCxnSpPr>
          <p:nvPr/>
        </p:nvCxnSpPr>
        <p:spPr>
          <a:xfrm flipV="1">
            <a:off x="2990273" y="3914688"/>
            <a:ext cx="1138384" cy="654751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圓角矩形 14"/>
          <p:cNvSpPr/>
          <p:nvPr/>
        </p:nvSpPr>
        <p:spPr>
          <a:xfrm>
            <a:off x="683568" y="4437112"/>
            <a:ext cx="2378713" cy="12322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以三一神為首的生命</a:t>
            </a:r>
            <a:endParaRPr lang="zh-HK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" name="直線單箭頭接點 13"/>
          <p:cNvCxnSpPr>
            <a:endCxn id="9" idx="7"/>
          </p:cNvCxnSpPr>
          <p:nvPr/>
        </p:nvCxnSpPr>
        <p:spPr>
          <a:xfrm flipH="1">
            <a:off x="5417338" y="908720"/>
            <a:ext cx="1052022" cy="537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圓角矩形 17"/>
          <p:cNvSpPr/>
          <p:nvPr/>
        </p:nvSpPr>
        <p:spPr>
          <a:xfrm>
            <a:off x="6469360" y="786408"/>
            <a:ext cx="2279104" cy="13464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HK" dirty="0"/>
              <a:t>1. </a:t>
            </a:r>
            <a:r>
              <a:rPr lang="zh-TW" altLang="en-US" dirty="0"/>
              <a:t>愛神、</a:t>
            </a:r>
            <a:r>
              <a:rPr lang="en-US" altLang="zh-TW" dirty="0"/>
              <a:t>2. </a:t>
            </a:r>
            <a:r>
              <a:rPr lang="zh-TW" altLang="en-US" dirty="0"/>
              <a:t>讀經、</a:t>
            </a:r>
            <a:r>
              <a:rPr lang="en-US" altLang="zh-TW" dirty="0"/>
              <a:t>3. </a:t>
            </a:r>
            <a:r>
              <a:rPr lang="zh-TW" altLang="en-US" dirty="0"/>
              <a:t>敬拜、</a:t>
            </a:r>
            <a:r>
              <a:rPr lang="en-US" altLang="zh-TW" dirty="0"/>
              <a:t>4. </a:t>
            </a:r>
            <a:r>
              <a:rPr lang="zh-TW" altLang="en-US" dirty="0"/>
              <a:t>祈禱、</a:t>
            </a:r>
            <a:r>
              <a:rPr lang="en-US" altLang="zh-TW" dirty="0"/>
              <a:t>5. </a:t>
            </a:r>
            <a:r>
              <a:rPr lang="zh-TW" altLang="en-US" dirty="0"/>
              <a:t>等候神、</a:t>
            </a:r>
            <a:r>
              <a:rPr lang="en-US" altLang="zh-TW" dirty="0"/>
              <a:t>6.</a:t>
            </a:r>
            <a:r>
              <a:rPr lang="zh-TW" altLang="en-US" dirty="0"/>
              <a:t>禁食、</a:t>
            </a:r>
            <a:endParaRPr lang="en-US" altLang="zh-TW" dirty="0"/>
          </a:p>
          <a:p>
            <a:r>
              <a:rPr lang="en-US" altLang="zh-TW" dirty="0"/>
              <a:t>7. </a:t>
            </a:r>
            <a:r>
              <a:rPr lang="zh-TW" altLang="en-US" dirty="0"/>
              <a:t>靈修、</a:t>
            </a:r>
            <a:r>
              <a:rPr lang="en-US" altLang="zh-TW" dirty="0"/>
              <a:t>8.</a:t>
            </a:r>
            <a:r>
              <a:rPr lang="zh-TW" altLang="en-US" dirty="0"/>
              <a:t>奉獻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94552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425053" y="1484784"/>
            <a:ext cx="8424936" cy="53732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祈禱：與神談話，聆聽與祈求，雙向關係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時間：每日設定時間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內容：讚美、感恩、認罪、祈禱、代求、保護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項目：祈禱簿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731520" lvl="1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自己：與神關係、工作、婚姻、家庭、方向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731520" lvl="1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2)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家人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/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同學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/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事：信主、實踐需要、疾病、經濟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731520" lvl="1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3)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教會：與神關係、肢體需要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731520" lvl="1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4)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香港：在上位官員、民生需要、社會議題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731520" lvl="1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5)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世界：福音遍傳地極、宣教士需要、世界需要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Prayer lifestyle: 24/7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317041" y="519611"/>
            <a:ext cx="8640960" cy="85711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lang="zh-TW" altLang="en-US" sz="3600" dirty="0">
                <a:latin typeface="+mj-ea"/>
                <a:ea typeface="+mj-ea"/>
              </a:rPr>
              <a:t>實踐方面</a:t>
            </a:r>
            <a:endParaRPr lang="en-US" altLang="zh-TW" sz="3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8518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  <p:bldP spid="3" grpId="0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107504" y="1484784"/>
            <a:ext cx="8928992" cy="51845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代禱：不是為自己，乃是為別人所求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動機：對別人的愛心、關懷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基礎：要明白神的心意、旨意，根據祂的心意而作出祈求（例子：亞伯拉罕、摩西、以利亞、尼希米、但以理、耶穌）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317041" y="519611"/>
            <a:ext cx="8640960" cy="85711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lang="zh-TW" altLang="en-US" sz="3600" dirty="0">
                <a:latin typeface="+mj-ea"/>
                <a:ea typeface="+mj-ea"/>
              </a:rPr>
              <a:t>代禱小總結</a:t>
            </a:r>
            <a:endParaRPr lang="en-US" altLang="zh-TW" sz="3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2922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>
                <a:latin typeface="+mj-ea"/>
                <a:ea typeface="+mj-ea"/>
              </a:rPr>
              <a:t>1) </a:t>
            </a:r>
            <a:r>
              <a:rPr lang="zh-TW" altLang="en-US" dirty="0">
                <a:latin typeface="+mj-ea"/>
                <a:ea typeface="+mj-ea"/>
              </a:rPr>
              <a:t>愛神</a:t>
            </a:r>
            <a:endParaRPr lang="en-US" altLang="zh-HK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2) </a:t>
            </a:r>
            <a:r>
              <a:rPr lang="zh-TW" altLang="en-US" dirty="0">
                <a:latin typeface="+mj-ea"/>
                <a:ea typeface="+mj-ea"/>
              </a:rPr>
              <a:t>讀經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3) </a:t>
            </a:r>
            <a:r>
              <a:rPr lang="zh-TW" altLang="en-US" dirty="0">
                <a:latin typeface="+mj-ea"/>
                <a:ea typeface="+mj-ea"/>
              </a:rPr>
              <a:t>敬拜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4) </a:t>
            </a:r>
            <a:r>
              <a:rPr lang="zh-TW" altLang="en-US" dirty="0">
                <a:latin typeface="+mj-ea"/>
                <a:ea typeface="+mj-ea"/>
              </a:rPr>
              <a:t>祈禱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5) </a:t>
            </a:r>
            <a:r>
              <a:rPr lang="zh-TW" altLang="en-US" dirty="0">
                <a:latin typeface="+mj-ea"/>
                <a:ea typeface="+mj-ea"/>
              </a:rPr>
              <a:t>等候神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6) </a:t>
            </a:r>
            <a:r>
              <a:rPr lang="zh-TW" altLang="en-US" dirty="0">
                <a:latin typeface="+mj-ea"/>
                <a:ea typeface="+mj-ea"/>
              </a:rPr>
              <a:t>禁食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TW" dirty="0">
                <a:latin typeface="+mj-ea"/>
                <a:ea typeface="+mj-ea"/>
              </a:rPr>
              <a:t>7) </a:t>
            </a:r>
            <a:r>
              <a:rPr lang="zh-TW" altLang="en-US" dirty="0">
                <a:latin typeface="+mj-ea"/>
                <a:ea typeface="+mj-ea"/>
              </a:rPr>
              <a:t>靈修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8) </a:t>
            </a:r>
            <a:r>
              <a:rPr lang="zh-TW" altLang="en-US" dirty="0">
                <a:latin typeface="+mj-ea"/>
                <a:ea typeface="+mj-ea"/>
              </a:rPr>
              <a:t>奉獻</a:t>
            </a:r>
            <a:endParaRPr lang="zh-HK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6175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4509120"/>
            <a:ext cx="8496944" cy="2088232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雅八：牧養牲畜的祖師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猶八：彈琴吹簫的祖師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土八該隱：銅匠鐵匠的祖師</a:t>
            </a:r>
            <a:endParaRPr lang="en-US" altLang="zh-TW" sz="2800" dirty="0">
              <a:latin typeface="+mj-ea"/>
              <a:ea typeface="+mj-ea"/>
            </a:endParaRPr>
          </a:p>
          <a:p>
            <a:pPr marL="27432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該隱的後裔：以工作成就、功能來命名（介紹）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1210742"/>
            <a:ext cx="8229600" cy="3154362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該隱與妻子同房、他妻子就懷孕、生了以諾、該隱建造了一座城、就按著他兒子的名將那城叫作以諾。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以諾生以拿、以拿生米戶雅利、米戶雅利生瑪土撒利、瑪土撒利生拉麥。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拉麥娶了兩個妻、一個名叫亞大、一個名叫洗拉。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亞大生雅八、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雅八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就是住帳棚牧養牲畜之人的祖師。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雅八的兄弟名叫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猶八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．他是一切彈琴吹簫之人的祖師。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洗拉又生了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土八該隱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、他是打造各樣銅鐵利器的、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或作是銅匠鐵匠的祖師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土八該隱的妹子是拿瑪。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4:17-24)</a:t>
            </a:r>
            <a:endParaRPr lang="zh-HK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9373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3312368"/>
          </a:xfrm>
        </p:spPr>
        <p:txBody>
          <a:bodyPr>
            <a:normAutofit lnSpcReduction="10000"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塞特的後裔：以與神的關係來介紹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他們：不是以自我成就來自居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求告耶和華的名（</a:t>
            </a:r>
            <a:r>
              <a:rPr lang="en-US" altLang="zh-TW" sz="2800" dirty="0">
                <a:latin typeface="+mj-ea"/>
                <a:ea typeface="+mj-ea"/>
              </a:rPr>
              <a:t>to call upon the name of the Lord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NET: worshiping the LORD through prayer and sacrifice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祈禱、祈求：人自知不足，在神面前謙卑的表現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363272" cy="1944216"/>
          </a:xfrm>
        </p:spPr>
        <p:txBody>
          <a:bodyPr>
            <a:noAutofit/>
          </a:bodyPr>
          <a:lstStyle/>
          <a:p>
            <a:pPr algn="l"/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亞當又與妻子同房、他就生了一個兒子、起名叫塞特、意思說、　神另給我立了一個兒子代替亞伯、因為該隱殺了他。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塞特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也生了一個兒子、起名叫以挪士。那時候人纔求告耶和華的名。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4:25-26)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0433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12776"/>
            <a:ext cx="8496944" cy="2448272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夜間耶和華向所羅門顯現、對他說、我已聽了你的禱告、也選擇這地方作為祭祀我的殿宇。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我若使天閉塞不下雨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或使蝗蟲喫這地的出產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或使瘟疫流行在我民中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這稱為我名下的子民、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若是自卑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禱告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尋求我的面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轉離他們的惡行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．我必從天上垂聽、赦免他們的罪醫治他們的地。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我必睜眼看、側耳聽、在此處所獻的禱告。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代下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7:12-15)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5536" y="4005064"/>
            <a:ext cx="8352928" cy="27363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神的審判：不下雨、蝗蟲、瘟疫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以色列民：自卑、禱告、尋求神的面、轉離惡行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神的回應：從天上垂聽、赦免他們的罪、醫治他們的地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但如若他們不肯呢？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72372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340768"/>
            <a:ext cx="7924800" cy="396044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你們中間的爭戰鬥毆、是從那裡來的呢．不是從你們百體中戰鬥之私慾來的麼。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你們貪戀、還是得不著．你們殺害嫉妒、又鬥毆爭戰、也不能得．</a:t>
            </a:r>
            <a:r>
              <a:rPr lang="zh-TW" altLang="en-US" sz="28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你們得不著、是因為你們不求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</a:t>
            </a:r>
            <a:r>
              <a:rPr lang="zh-TW" altLang="en-US" sz="28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求也得不著、是因為你們妄求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、要浪費在你們的宴樂中。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你們這些淫亂的人哪、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淫亂的人原文作淫婦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豈不知與世俗為友、就是與　神為敵麼．所以凡想要與世俗為友的、就是與　神為敵了。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雅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4:1-4)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51520" y="5481228"/>
            <a:ext cx="8712968" cy="11881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雅各：信徒得不著，因為他們不求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求也得不著，因為他們妄求（按自己心意，非神心意）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9705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3168352"/>
          </a:xfrm>
        </p:spPr>
        <p:txBody>
          <a:bodyPr>
            <a:noAutofit/>
          </a:bodyPr>
          <a:lstStyle/>
          <a:p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你們要常在我裡面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我也常在你們裡面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。枝子若不常在葡萄樹上、自己就不能結果子．你們若不常在我裡面、也是這樣。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我是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葡萄樹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、你們是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枝子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．常在我裡面的、我也常在他裡面、這人就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多結果子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．因為離了我、你們就不能作甚麼。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人若不常在我裡面、就像枝子丟在外面枯乾、人拾起來、扔在火裡燒了。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你們若常在我裡面、我的話也常在你們裡面、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凡你們所願意的、祈求就給你們成就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你們多結果子、我父就因此得榮耀、你們也就是我的門徒了。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15:4-8)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149080"/>
            <a:ext cx="8229600" cy="2708920"/>
          </a:xfrm>
        </p:spPr>
        <p:txBody>
          <a:bodyPr>
            <a:normAutofit lnSpcReduction="10000"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枝子：我們（信徒）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葡萄樹：神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經文</a:t>
            </a:r>
            <a:r>
              <a:rPr lang="en-US" altLang="zh-TW" sz="2800" dirty="0">
                <a:latin typeface="+mj-ea"/>
                <a:ea typeface="+mj-ea"/>
              </a:rPr>
              <a:t>Logic</a:t>
            </a:r>
            <a:r>
              <a:rPr lang="zh-TW" altLang="en-US" sz="2800" dirty="0">
                <a:latin typeface="+mj-ea"/>
                <a:ea typeface="+mj-ea"/>
              </a:rPr>
              <a:t>：與神建立好的關係（連結於神）</a:t>
            </a:r>
            <a:r>
              <a:rPr lang="en-US" altLang="zh-TW" sz="2800" dirty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latin typeface="+mj-ea"/>
                <a:ea typeface="+mj-ea"/>
              </a:rPr>
              <a:t>多結果子（更像神）</a:t>
            </a:r>
            <a:r>
              <a:rPr lang="en-US" altLang="zh-TW" sz="2800" dirty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latin typeface="+mj-ea"/>
                <a:ea typeface="+mj-ea"/>
              </a:rPr>
              <a:t> </a:t>
            </a:r>
            <a:r>
              <a:rPr lang="zh-TW" altLang="en-US" sz="2800" dirty="0">
                <a:latin typeface="+mj-ea"/>
                <a:ea typeface="+mj-ea"/>
              </a:rPr>
              <a:t>更明白神的心意 </a:t>
            </a:r>
            <a:r>
              <a:rPr lang="en-US" altLang="zh-TW" sz="2800" dirty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latin typeface="+mj-ea"/>
                <a:ea typeface="+mj-ea"/>
              </a:rPr>
              <a:t> </a:t>
            </a:r>
            <a:r>
              <a:rPr lang="zh-TW" altLang="en-US" sz="2800" dirty="0">
                <a:latin typeface="+mj-ea"/>
                <a:ea typeface="+mj-ea"/>
              </a:rPr>
              <a:t>按祂心意祈求 </a:t>
            </a:r>
            <a:r>
              <a:rPr lang="en-US" altLang="zh-TW" sz="2800" dirty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latin typeface="+mj-ea"/>
                <a:ea typeface="+mj-ea"/>
              </a:rPr>
              <a:t> </a:t>
            </a:r>
            <a:r>
              <a:rPr lang="zh-TW" altLang="en-US" sz="2800" dirty="0">
                <a:latin typeface="+mj-ea"/>
                <a:ea typeface="+mj-ea"/>
              </a:rPr>
              <a:t>神成就我們的祈禱，讓我們多結果子，讓神得榮耀 </a:t>
            </a:r>
            <a:r>
              <a:rPr lang="en-US" altLang="zh-TW" sz="2800" dirty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latin typeface="+mj-ea"/>
                <a:ea typeface="+mj-ea"/>
                <a:sym typeface="Wingdings" panose="05000000000000000000" pitchFamily="2" charset="2"/>
              </a:rPr>
              <a:t>成為耶穌的門徒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116632"/>
            <a:ext cx="8229600" cy="792088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87385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088232"/>
          </a:xfrm>
        </p:spPr>
        <p:txBody>
          <a:bodyPr>
            <a:noAutofit/>
          </a:bodyPr>
          <a:lstStyle/>
          <a:p>
            <a:pPr algn="l"/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你們要靠主常常喜樂．我再說、你們要喜樂。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當叫眾人知道你們謙讓的心。主已經近了。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應當一無挂慮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只要凡事藉著禱告、祈求、和感謝、將你們所要的告訴　神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　神所賜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出人意外的平安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、必在基督耶穌裡、</a:t>
            </a:r>
            <a:r>
              <a:rPr lang="zh-TW" altLang="en-US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保守你們的心懷意念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腓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4:4-7)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3528392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祈禱：凡事交託神，透過禱告、祈求、感謝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祈禱：這是一種枝子、葡萄樹的關係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結果：神賜平安、在基督耶穌裡、心懷意念得著保守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latin typeface="+mj-ea"/>
                <a:ea typeface="+mj-ea"/>
              </a:rPr>
              <a:t>這是雙重的命令（</a:t>
            </a:r>
            <a:r>
              <a:rPr lang="el-GR" altLang="zh-TW" sz="2800" dirty="0">
                <a:latin typeface="+mj-ea"/>
                <a:ea typeface="+mj-ea"/>
              </a:rPr>
              <a:t>μεριμνᾶτε </a:t>
            </a:r>
            <a:r>
              <a:rPr lang="en-US" altLang="zh-TW" sz="2800" dirty="0">
                <a:latin typeface="+mj-ea"/>
                <a:ea typeface="+mj-ea"/>
              </a:rPr>
              <a:t>(Phi 4:6 GNT)</a:t>
            </a:r>
            <a:r>
              <a:rPr lang="zh-TW" altLang="en-US" sz="2800" dirty="0">
                <a:latin typeface="+mj-ea"/>
                <a:ea typeface="+mj-ea"/>
              </a:rPr>
              <a:t>）（</a:t>
            </a:r>
            <a:r>
              <a:rPr lang="el-GR" altLang="zh-TW" sz="2800" dirty="0">
                <a:latin typeface="+mj-ea"/>
                <a:ea typeface="+mj-ea"/>
              </a:rPr>
              <a:t>γνωριζέσθω </a:t>
            </a:r>
            <a:r>
              <a:rPr lang="en-US" altLang="zh-TW" sz="2800" dirty="0">
                <a:latin typeface="+mj-ea"/>
                <a:ea typeface="+mj-ea"/>
              </a:rPr>
              <a:t>(Phi 4:6 GNT)</a:t>
            </a:r>
            <a:r>
              <a:rPr lang="zh-TW" altLang="en-US" sz="2800" dirty="0">
                <a:latin typeface="+mj-ea"/>
                <a:ea typeface="+mj-ea"/>
              </a:rPr>
              <a:t>）</a:t>
            </a:r>
            <a:endParaRPr lang="en-US" altLang="zh-TW" sz="2800" dirty="0"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latin typeface="+mj-ea"/>
                <a:ea typeface="+mj-ea"/>
              </a:rPr>
              <a:t>Prayer: 24/7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祈禱（</a:t>
            </a:r>
            <a:r>
              <a:rPr lang="en-US" altLang="zh-TW" dirty="0"/>
              <a:t>Pray</a:t>
            </a:r>
            <a:r>
              <a:rPr lang="zh-TW" altLang="en-US" dirty="0"/>
              <a:t>）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763753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787</TotalTime>
  <Words>2986</Words>
  <Application>Microsoft Macintosh PowerPoint</Application>
  <PresentationFormat>如螢幕大小 (4:3)</PresentationFormat>
  <Paragraphs>134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2" baseType="lpstr">
      <vt:lpstr>微軟正黑體</vt:lpstr>
      <vt:lpstr>新細明體</vt:lpstr>
      <vt:lpstr>標楷體</vt:lpstr>
      <vt:lpstr>黑体</vt:lpstr>
      <vt:lpstr>Arial</vt:lpstr>
      <vt:lpstr>Calibri</vt:lpstr>
      <vt:lpstr>Franklin Gothic Book</vt:lpstr>
      <vt:lpstr>Franklin Gothic Medium</vt:lpstr>
      <vt:lpstr>Wingdings</vt:lpstr>
      <vt:lpstr>Wingdings 2</vt:lpstr>
      <vt:lpstr>暗香撲面</vt:lpstr>
      <vt:lpstr>每天愛祢多一些</vt:lpstr>
      <vt:lpstr>PowerPoint 簡報</vt:lpstr>
      <vt:lpstr>愛神的操練</vt:lpstr>
      <vt:lpstr> 17 該隱與妻子同房、他妻子就懷孕、生了以諾、該隱建造了一座城、就按著他兒子的名將那城叫作以諾。 18 以諾生以拿、以拿生米戶雅利、米戶雅利生瑪土撒利、瑪土撒利生拉麥。 19 拉麥娶了兩個妻、一個名叫亞大、一個名叫洗拉。 20 亞大生雅八、雅八就是住帳棚牧養牲畜之人的祖師。 21 雅八的兄弟名叫猶八．他是一切彈琴吹簫之人的祖師。 22 洗拉又生了土八該隱、他是打造各樣銅鐵利器的、〔或作是銅匠鐵匠的祖師〕土八該隱的妹子是拿瑪。 ( 創4:17-24)</vt:lpstr>
      <vt:lpstr>25 亞當又與妻子同房、他就生了一個兒子、起名叫塞特、意思說、　神另給我立了一個兒子代替亞伯、因為該隱殺了他。 26 塞特也生了一個兒子、起名叫以挪士。那時候人纔求告耶和華的名。 (創4:25-26)</vt:lpstr>
      <vt:lpstr>PowerPoint 簡報</vt:lpstr>
      <vt:lpstr>PowerPoint 簡報</vt:lpstr>
      <vt:lpstr>4 你們要常在我裡面、我也常在你們裡面。枝子若不常在葡萄樹上、自己就不能結果子．你們若不常在我裡面、也是這樣。 5 我是葡萄樹、你們是枝子．常在我裡面的、我也常在他裡面、這人就多結果子．因為離了我、你們就不能作甚麼。 6 人若不常在我裡面、就像枝子丟在外面枯乾、人拾起來、扔在火裡燒了。 7 你們若常在我裡面、我的話也常在你們裡面、凡你們所願意的、祈求就給你們成就。 8 你們多結果子、我父就因此得榮耀、你們也就是我的門徒了。 (約15:4-8)</vt:lpstr>
      <vt:lpstr>4 你們要靠主常常喜樂．我再說、你們要喜樂。 5 當叫眾人知道你們謙讓的心。主已經近了。 6 應當一無挂慮、只要凡事藉著禱告、祈求、和感謝、將你們所要的告訴　神。 7 　神所賜出人意外的平安、必在基督耶穌裡、保守你們的心懷意念。 (腓 4:4-7)</vt:lpstr>
      <vt:lpstr>16 要常常喜樂． 17 不住的禱告． 18 凡事謝恩．因為這是　神在基督耶穌裡向你們所定的旨意。 (帖前 5:16-18)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我是耶穌的門徒</dc:title>
  <dc:creator>鄧偉鴻</dc:creator>
  <cp:lastModifiedBy>Microsoft Office User</cp:lastModifiedBy>
  <cp:revision>398</cp:revision>
  <dcterms:created xsi:type="dcterms:W3CDTF">2013-12-18T02:28:44Z</dcterms:created>
  <dcterms:modified xsi:type="dcterms:W3CDTF">2023-02-09T03:19:53Z</dcterms:modified>
</cp:coreProperties>
</file>