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6"/>
  </p:handoutMasterIdLst>
  <p:sldIdLst>
    <p:sldId id="256" r:id="rId2"/>
    <p:sldId id="305" r:id="rId3"/>
    <p:sldId id="304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6" r:id="rId13"/>
    <p:sldId id="307" r:id="rId14"/>
    <p:sldId id="308" r:id="rId15"/>
  </p:sldIdLst>
  <p:sldSz cx="9144000" cy="6858000" type="screen4x3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6"/>
  </p:normalViewPr>
  <p:slideViewPr>
    <p:cSldViewPr>
      <p:cViewPr varScale="1">
        <p:scale>
          <a:sx n="105" d="100"/>
          <a:sy n="105" d="100"/>
        </p:scale>
        <p:origin x="184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D5748-DA20-4F18-9263-4C70EA41EEF4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72143-08F3-48C2-925D-E42822D3B7AF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08871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63DC53EE-7577-4351-A2E6-291FE0A689CD}" type="datetimeFigureOut">
              <a:rPr lang="zh-HK" altLang="en-US" smtClean="0"/>
              <a:t>21/02/23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/>
              <a:t>每天愛祢多一些</a:t>
            </a:r>
            <a:endParaRPr lang="zh-HK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第三課：靈修</a:t>
            </a:r>
            <a:endParaRPr lang="en-US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807" y="3933056"/>
            <a:ext cx="6176579" cy="273370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98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620000" cy="864096"/>
          </a:xfrm>
        </p:spPr>
        <p:txBody>
          <a:bodyPr/>
          <a:lstStyle/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聖經教導</a:t>
            </a:r>
            <a:endParaRPr lang="zh-HK" altLang="en-US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639670"/>
            <a:ext cx="6253010" cy="4761130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狹義的靈修活動（</a:t>
            </a:r>
            <a:r>
              <a:rPr lang="en-US" altLang="zh-TW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particular event</a:t>
            </a:r>
            <a:r>
              <a:rPr lang="zh-TW" altLang="en-US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）與廣義的基督徒生活（</a:t>
            </a:r>
            <a:r>
              <a:rPr lang="en-US" altLang="zh-TW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lifestyle</a:t>
            </a:r>
            <a:r>
              <a:rPr lang="zh-TW" altLang="en-US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）是一種相互增進的關係（</a:t>
            </a:r>
            <a:r>
              <a:rPr lang="en-US" altLang="zh-TW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spiral relationship</a:t>
            </a:r>
            <a:r>
              <a:rPr lang="zh-TW" altLang="en-US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）</a:t>
            </a:r>
            <a:endParaRPr lang="en-US" altLang="zh-TW" sz="2800" dirty="0">
              <a:effectLst/>
              <a:latin typeface="微軟正黑體" pitchFamily="34" charset="-120"/>
              <a:ea typeface="微軟正黑體" pitchFamily="34" charset="-120"/>
              <a:sym typeface="Wingdings" pitchFamily="2" charset="2"/>
            </a:endParaRPr>
          </a:p>
          <a:p>
            <a:r>
              <a:rPr lang="zh-TW" altLang="en-US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良性循環、惡性循環</a:t>
            </a:r>
            <a:endParaRPr lang="en-US" altLang="zh-TW" sz="2800" dirty="0">
              <a:effectLst/>
              <a:latin typeface="微軟正黑體" pitchFamily="34" charset="-120"/>
              <a:ea typeface="微軟正黑體" pitchFamily="34" charset="-120"/>
              <a:sym typeface="Wingdings" pitchFamily="2" charset="2"/>
            </a:endParaRPr>
          </a:p>
          <a:p>
            <a:r>
              <a:rPr lang="zh-TW" altLang="en-US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一個靈修活動 </a:t>
            </a:r>
            <a:r>
              <a:rPr lang="en-US" altLang="zh-TW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2800" dirty="0">
                <a:effectLst/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 生活態度</a:t>
            </a:r>
            <a:endParaRPr lang="en-US" altLang="zh-TW" sz="2800" dirty="0">
              <a:effectLst/>
              <a:latin typeface="微軟正黑體" pitchFamily="34" charset="-120"/>
              <a:ea typeface="微軟正黑體" pitchFamily="34" charset="-120"/>
              <a:sym typeface="Wingdings" pitchFamily="2" charset="2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3" y="4529726"/>
            <a:ext cx="3442322" cy="2294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620687"/>
            <a:ext cx="2010518" cy="203796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1" t="3870" r="16683" b="5426"/>
          <a:stretch/>
        </p:blipFill>
        <p:spPr>
          <a:xfrm>
            <a:off x="6660232" y="3351848"/>
            <a:ext cx="2167296" cy="235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4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20000" cy="1143000"/>
          </a:xfrm>
        </p:spPr>
        <p:txBody>
          <a:bodyPr/>
          <a:lstStyle/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靈修的類比和實踐</a:t>
            </a:r>
            <a:endParaRPr lang="zh-HK" altLang="en-US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41961"/>
              </p:ext>
            </p:extLst>
          </p:nvPr>
        </p:nvGraphicFramePr>
        <p:xfrm>
          <a:off x="611560" y="1742787"/>
          <a:ext cx="7488832" cy="255030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006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狹義層面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廣義層面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069"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分別時間出來去讀經、靈修、祈禱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常常都與神閒談（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how</a:t>
                      </a:r>
                      <a:r>
                        <a:rPr lang="en-US" altLang="zh-TW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do you feel and what do you think?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069"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例子：正如植物需要陽光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例子：正如植物不斷會吸取水份和養份（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24/7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069"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實踐：活出神對我的提醒（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something to believe, obey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實踐：當耶穌在你的身邊，一起生活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……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我似主耶穌嗎？祂喜悅我嗎？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57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5D230A-54A8-264D-8D04-813DF624F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具體的靈修方法（狹義層面）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4072A0B-6E2D-184B-ADEF-FBD14A974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HK" altLang="en-US" dirty="0">
                <a:latin typeface="+mj-ea"/>
                <a:ea typeface="+mj-ea"/>
              </a:rPr>
              <a:t>參</a:t>
            </a:r>
            <a:r>
              <a:rPr kumimoji="1" lang="en-US" altLang="zh-HK" dirty="0">
                <a:latin typeface="+mj-ea"/>
                <a:ea typeface="+mj-ea"/>
              </a:rPr>
              <a:t>《</a:t>
            </a:r>
            <a:r>
              <a:rPr kumimoji="1" lang="zh-TW" altLang="en-US" dirty="0">
                <a:latin typeface="+mj-ea"/>
                <a:ea typeface="+mj-ea"/>
              </a:rPr>
              <a:t>靈命日糧</a:t>
            </a:r>
            <a:r>
              <a:rPr kumimoji="1" lang="en-US" altLang="zh-HK" dirty="0">
                <a:latin typeface="+mj-ea"/>
                <a:ea typeface="+mj-ea"/>
              </a:rPr>
              <a:t>》</a:t>
            </a:r>
            <a:r>
              <a:rPr kumimoji="1" lang="zh-TW" altLang="en-US" dirty="0">
                <a:latin typeface="+mj-ea"/>
                <a:ea typeface="+mj-ea"/>
              </a:rPr>
              <a:t>和</a:t>
            </a:r>
            <a:r>
              <a:rPr kumimoji="1" lang="en-US" altLang="zh-HK" dirty="0">
                <a:latin typeface="+mj-ea"/>
                <a:ea typeface="+mj-ea"/>
              </a:rPr>
              <a:t>《</a:t>
            </a:r>
            <a:r>
              <a:rPr kumimoji="1" lang="zh-TW" altLang="en-US" dirty="0">
                <a:latin typeface="+mj-ea"/>
                <a:ea typeface="+mj-ea"/>
              </a:rPr>
              <a:t>每日讀經釋義</a:t>
            </a:r>
            <a:r>
              <a:rPr kumimoji="1" lang="en-US" altLang="zh-HK" dirty="0">
                <a:latin typeface="+mj-ea"/>
                <a:ea typeface="+mj-ea"/>
              </a:rPr>
              <a:t>》</a:t>
            </a:r>
          </a:p>
          <a:p>
            <a:endParaRPr kumimoji="1"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8039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30AB19E-52A8-9A42-AA2D-776066184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-9568"/>
            <a:ext cx="4755059" cy="6858000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AE8E9350-3374-EF4A-9CA6-89B87C387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2BB0C36E-AFA9-E648-8D91-35F20EA41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37337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2B4B792-910C-394C-B37B-AAFC4C482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086" y="0"/>
            <a:ext cx="4339828" cy="6858000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AE8E9350-3374-EF4A-9CA6-89B87C387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2BB0C36E-AFA9-E648-8D91-35F20EA41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15914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43701" y="144016"/>
            <a:ext cx="8458200" cy="620688"/>
          </a:xfrm>
        </p:spPr>
        <p:txBody>
          <a:bodyPr>
            <a:noAutofit/>
          </a:bodyPr>
          <a:lstStyle/>
          <a:p>
            <a:r>
              <a:rPr lang="zh-TW" altLang="en-US" sz="3200" dirty="0"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</a:rPr>
              <a:t>可用這個十架去代表：大誡命、大使命</a:t>
            </a:r>
          </a:p>
        </p:txBody>
      </p:sp>
      <p:sp>
        <p:nvSpPr>
          <p:cNvPr id="4" name="橢圓 3"/>
          <p:cNvSpPr/>
          <p:nvPr/>
        </p:nvSpPr>
        <p:spPr>
          <a:xfrm>
            <a:off x="3959932" y="2949811"/>
            <a:ext cx="1152128" cy="11304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信徒</a:t>
            </a:r>
          </a:p>
        </p:txBody>
      </p:sp>
      <p:sp>
        <p:nvSpPr>
          <p:cNvPr id="5" name="向右箭號 4"/>
          <p:cNvSpPr/>
          <p:nvPr/>
        </p:nvSpPr>
        <p:spPr>
          <a:xfrm>
            <a:off x="5112060" y="3212976"/>
            <a:ext cx="978408" cy="484632"/>
          </a:xfrm>
          <a:prstGeom prst="right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293680" y="4080235"/>
            <a:ext cx="484632" cy="978408"/>
          </a:xfrm>
          <a:prstGeom prst="down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上箭號 6"/>
          <p:cNvSpPr/>
          <p:nvPr/>
        </p:nvSpPr>
        <p:spPr>
          <a:xfrm>
            <a:off x="4283968" y="1988840"/>
            <a:ext cx="484632" cy="978408"/>
          </a:xfrm>
          <a:prstGeom prst="up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左箭號 7"/>
          <p:cNvSpPr/>
          <p:nvPr/>
        </p:nvSpPr>
        <p:spPr>
          <a:xfrm>
            <a:off x="2990273" y="3212976"/>
            <a:ext cx="978408" cy="484632"/>
          </a:xfrm>
          <a:prstGeom prst="left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3266144" y="786408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與神關係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：愛神</a:t>
            </a:r>
          </a:p>
        </p:txBody>
      </p:sp>
      <p:sp>
        <p:nvSpPr>
          <p:cNvPr id="11" name="橢圓 10"/>
          <p:cNvSpPr/>
          <p:nvPr/>
        </p:nvSpPr>
        <p:spPr>
          <a:xfrm>
            <a:off x="6090468" y="2840550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未信者</a:t>
            </a:r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：傳福音</a:t>
            </a:r>
          </a:p>
        </p:txBody>
      </p:sp>
      <p:sp>
        <p:nvSpPr>
          <p:cNvPr id="12" name="橢圓 11"/>
          <p:cNvSpPr/>
          <p:nvPr/>
        </p:nvSpPr>
        <p:spPr>
          <a:xfrm>
            <a:off x="3312661" y="5068122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下一代</a:t>
            </a:r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：繁衍門徒</a:t>
            </a:r>
          </a:p>
        </p:txBody>
      </p:sp>
      <p:sp>
        <p:nvSpPr>
          <p:cNvPr id="13" name="橢圓 12"/>
          <p:cNvSpPr/>
          <p:nvPr/>
        </p:nvSpPr>
        <p:spPr>
          <a:xfrm>
            <a:off x="469993" y="2877803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信徒</a:t>
            </a:r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：愛弟兄姊妹</a:t>
            </a:r>
          </a:p>
        </p:txBody>
      </p:sp>
      <p:cxnSp>
        <p:nvCxnSpPr>
          <p:cNvPr id="10" name="直線單箭頭接點 9"/>
          <p:cNvCxnSpPr>
            <a:endCxn id="4" idx="3"/>
          </p:cNvCxnSpPr>
          <p:nvPr/>
        </p:nvCxnSpPr>
        <p:spPr>
          <a:xfrm flipV="1">
            <a:off x="2990273" y="3914688"/>
            <a:ext cx="1138384" cy="654751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圓角矩形 14"/>
          <p:cNvSpPr/>
          <p:nvPr/>
        </p:nvSpPr>
        <p:spPr>
          <a:xfrm>
            <a:off x="683568" y="4437112"/>
            <a:ext cx="2378713" cy="12322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以三一神為首的生命</a:t>
            </a:r>
            <a:endParaRPr lang="zh-HK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4" name="直線單箭頭接點 13"/>
          <p:cNvCxnSpPr>
            <a:endCxn id="9" idx="7"/>
          </p:cNvCxnSpPr>
          <p:nvPr/>
        </p:nvCxnSpPr>
        <p:spPr>
          <a:xfrm flipH="1">
            <a:off x="5417338" y="908720"/>
            <a:ext cx="1052022" cy="5378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圓角矩形 17"/>
          <p:cNvSpPr/>
          <p:nvPr/>
        </p:nvSpPr>
        <p:spPr>
          <a:xfrm>
            <a:off x="6469360" y="786408"/>
            <a:ext cx="2279104" cy="13464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HK" dirty="0"/>
              <a:t>1. </a:t>
            </a:r>
            <a:r>
              <a:rPr lang="zh-TW" altLang="en-US" dirty="0"/>
              <a:t>愛神、</a:t>
            </a:r>
            <a:r>
              <a:rPr lang="en-US" altLang="zh-TW" dirty="0"/>
              <a:t>2. </a:t>
            </a:r>
            <a:r>
              <a:rPr lang="zh-TW" altLang="en-US" dirty="0"/>
              <a:t>讀經、</a:t>
            </a:r>
            <a:r>
              <a:rPr lang="en-US" altLang="zh-TW" dirty="0"/>
              <a:t>3. </a:t>
            </a:r>
            <a:r>
              <a:rPr lang="zh-TW" altLang="en-US" dirty="0"/>
              <a:t>敬拜、</a:t>
            </a:r>
            <a:r>
              <a:rPr lang="en-US" altLang="zh-TW" dirty="0"/>
              <a:t>4. </a:t>
            </a:r>
            <a:r>
              <a:rPr lang="zh-TW" altLang="en-US" dirty="0"/>
              <a:t>祈禱、</a:t>
            </a:r>
            <a:r>
              <a:rPr lang="en-US" altLang="zh-TW" dirty="0"/>
              <a:t>5. </a:t>
            </a:r>
            <a:r>
              <a:rPr lang="zh-TW" altLang="en-US" dirty="0"/>
              <a:t>等候神、</a:t>
            </a:r>
            <a:r>
              <a:rPr lang="en-US" altLang="zh-TW" dirty="0"/>
              <a:t>6.</a:t>
            </a:r>
            <a:r>
              <a:rPr lang="zh-TW" altLang="en-US" dirty="0"/>
              <a:t>禁食、</a:t>
            </a:r>
            <a:endParaRPr lang="en-US" altLang="zh-TW" dirty="0"/>
          </a:p>
          <a:p>
            <a:r>
              <a:rPr lang="en-US" altLang="zh-TW" dirty="0"/>
              <a:t>7. </a:t>
            </a:r>
            <a:r>
              <a:rPr lang="zh-TW" altLang="en-US" dirty="0"/>
              <a:t>靈修、</a:t>
            </a:r>
            <a:r>
              <a:rPr lang="en-US" altLang="zh-TW" dirty="0"/>
              <a:t>8.</a:t>
            </a:r>
            <a:r>
              <a:rPr lang="zh-TW" altLang="en-US" dirty="0"/>
              <a:t>奉獻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492733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愛神的操練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HK" dirty="0">
                <a:latin typeface="+mj-ea"/>
                <a:ea typeface="+mj-ea"/>
              </a:rPr>
              <a:t>1) </a:t>
            </a:r>
            <a:r>
              <a:rPr lang="zh-TW" altLang="en-US" dirty="0">
                <a:latin typeface="+mj-ea"/>
                <a:ea typeface="+mj-ea"/>
              </a:rPr>
              <a:t>愛神</a:t>
            </a:r>
            <a:endParaRPr lang="en-US" altLang="zh-HK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2) </a:t>
            </a:r>
            <a:r>
              <a:rPr lang="zh-TW" altLang="en-US" dirty="0">
                <a:latin typeface="+mj-ea"/>
                <a:ea typeface="+mj-ea"/>
              </a:rPr>
              <a:t>讀經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3) </a:t>
            </a:r>
            <a:r>
              <a:rPr lang="zh-TW" altLang="en-US" dirty="0">
                <a:latin typeface="+mj-ea"/>
                <a:ea typeface="+mj-ea"/>
              </a:rPr>
              <a:t>敬拜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4) </a:t>
            </a:r>
            <a:r>
              <a:rPr lang="zh-TW" altLang="en-US" dirty="0">
                <a:latin typeface="+mj-ea"/>
                <a:ea typeface="+mj-ea"/>
              </a:rPr>
              <a:t>祈禱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5) </a:t>
            </a:r>
            <a:r>
              <a:rPr lang="zh-TW" altLang="en-US" dirty="0">
                <a:latin typeface="+mj-ea"/>
                <a:ea typeface="+mj-ea"/>
              </a:rPr>
              <a:t>等候神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6) </a:t>
            </a:r>
            <a:r>
              <a:rPr lang="zh-TW" altLang="en-US" dirty="0">
                <a:latin typeface="+mj-ea"/>
                <a:ea typeface="+mj-ea"/>
              </a:rPr>
              <a:t>禁食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TW" dirty="0">
                <a:latin typeface="+mj-ea"/>
                <a:ea typeface="+mj-ea"/>
              </a:rPr>
              <a:t>7) </a:t>
            </a:r>
            <a:r>
              <a:rPr lang="zh-TW" altLang="en-US" dirty="0">
                <a:latin typeface="+mj-ea"/>
                <a:ea typeface="+mj-ea"/>
              </a:rPr>
              <a:t>靈修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8) </a:t>
            </a:r>
            <a:r>
              <a:rPr lang="zh-TW" altLang="en-US" dirty="0">
                <a:latin typeface="+mj-ea"/>
                <a:ea typeface="+mj-ea"/>
              </a:rPr>
              <a:t>奉獻</a:t>
            </a:r>
            <a:endParaRPr lang="zh-HK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61751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20000" cy="1143000"/>
          </a:xfrm>
        </p:spPr>
        <p:txBody>
          <a:bodyPr/>
          <a:lstStyle/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你可能面對的困難？</a:t>
            </a:r>
            <a:endParaRPr lang="zh-HK" altLang="en-US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556792"/>
            <a:ext cx="6480720" cy="5112568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問題：你覺得自己最近靈命如何呢？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好 </a:t>
            </a:r>
            <a:r>
              <a:rPr lang="en-US" altLang="zh-TW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or </a:t>
            </a:r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不好？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原因：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en-US" altLang="zh-HK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1) </a:t>
            </a:r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我的工作好忙，無時間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en-US" altLang="zh-HK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2) </a:t>
            </a:r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雖然我有時間，但做咗其他事情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en-US" altLang="zh-HK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3) </a:t>
            </a:r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無甚原因，總之就無做啦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結果：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en-US" altLang="zh-TW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1) </a:t>
            </a:r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照常生活，無大不了呀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en-US" altLang="zh-TW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2) </a:t>
            </a:r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常常有罪疚感（</a:t>
            </a:r>
            <a:r>
              <a:rPr lang="en-US" altLang="zh-TW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guilty feeling</a:t>
            </a:r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）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en-US" altLang="zh-TW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3) </a:t>
            </a:r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不得，我要努力呀！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3" y="1628800"/>
            <a:ext cx="3269095" cy="2092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653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620000" cy="836712"/>
          </a:xfrm>
        </p:spPr>
        <p:txBody>
          <a:bodyPr/>
          <a:lstStyle/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聖經教導</a:t>
            </a:r>
            <a:endParaRPr lang="zh-HK" altLang="en-US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686166"/>
            <a:ext cx="7416824" cy="4983194"/>
          </a:xfrm>
        </p:spPr>
        <p:txBody>
          <a:bodyPr>
            <a:noAutofit/>
          </a:bodyPr>
          <a:lstStyle/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聖經其實沒有出現「靈命」二字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靈命：屬靈生命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(spiritual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life)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靈命：基督徒的生命，藉聖靈重生開始的生命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HK" sz="2400" baseline="30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HK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耶穌說、我實實在在的告訴你、人若不是從水和聖靈生的、就不能進　神的國。</a:t>
            </a:r>
            <a:r>
              <a:rPr lang="en-US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HK" sz="2400" baseline="30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HK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從肉身生的、就是肉身．從靈生的、就是靈。</a:t>
            </a:r>
            <a:r>
              <a:rPr lang="en-US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HK" sz="2400" baseline="30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HK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我說、你們必須重生、你不要以為希奇。</a:t>
            </a:r>
            <a:r>
              <a:rPr lang="en-US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HK" sz="2400" baseline="30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HK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風隨著意思吹、你聽見風的響聲、卻不曉得從那裡來、往那裡去．凡從聖靈生的、也是如此。</a:t>
            </a:r>
            <a:r>
              <a:rPr lang="en-US" altLang="zh-TW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3:5-8)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76672"/>
            <a:ext cx="1800200" cy="15611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80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4408" y="404664"/>
            <a:ext cx="7620000" cy="836712"/>
          </a:xfrm>
        </p:spPr>
        <p:txBody>
          <a:bodyPr/>
          <a:lstStyle/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聖經教導</a:t>
            </a:r>
            <a:endParaRPr lang="zh-HK" altLang="en-US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686166"/>
            <a:ext cx="6840760" cy="4739786"/>
          </a:xfrm>
        </p:spPr>
        <p:txBody>
          <a:bodyPr>
            <a:noAutofit/>
          </a:bodyPr>
          <a:lstStyle/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靈命：你與上帝的關係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HK" sz="2400" baseline="30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mni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你們要常在我裡面、我也常在你們裡面。枝子若不常在葡萄樹上、自己就不能結果子．你們若不常在我裡面、也是這樣。</a:t>
            </a:r>
            <a:r>
              <a:rPr lang="en-US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HK" sz="2400" baseline="30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mni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我是葡萄樹、你們是枝子．常在我裡面的、我也常在他裡面、這人就多結果子．因為離了我、你們就不能作甚麼。（約 </a:t>
            </a:r>
            <a:r>
              <a:rPr lang="en-US" altLang="zh-TW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15:4-5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4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HK" sz="2400" baseline="30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HK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法利賽人問、　神的國幾時來到．耶穌回答說、　神的國來到、不是眼所能見的．</a:t>
            </a:r>
            <a:r>
              <a:rPr lang="en-US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HK" sz="2400" baseline="30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21</a:t>
            </a:r>
            <a:r>
              <a:rPr lang="zh-HK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人也不得說、看哪、在這裡．看哪、在那裡．因為　神的國就在你們心裡。</a:t>
            </a:r>
            <a:r>
              <a:rPr lang="en-US" altLang="zh-TW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心裡或作中間</a:t>
            </a:r>
            <a:r>
              <a:rPr lang="en-US" altLang="zh-TW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〕 (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路</a:t>
            </a:r>
            <a:r>
              <a:rPr lang="en-US" altLang="zh-TW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17:20-21)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04664"/>
            <a:ext cx="1800200" cy="15611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344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353036"/>
            <a:ext cx="7620000" cy="836712"/>
          </a:xfrm>
        </p:spPr>
        <p:txBody>
          <a:bodyPr/>
          <a:lstStyle/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聖經教導</a:t>
            </a:r>
            <a:endParaRPr lang="zh-HK" altLang="en-US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628800"/>
            <a:ext cx="7632848" cy="5040560"/>
          </a:xfrm>
        </p:spPr>
        <p:txBody>
          <a:bodyPr>
            <a:noAutofit/>
          </a:bodyPr>
          <a:lstStyle/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聖經其實也沒有出現「靈修」二字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靈修：與神關係進深的歷程、過程中的事情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HK" sz="2400" baseline="30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mni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你們要常在我裡面、我也常在你們裡面。枝子若不常在葡萄樹上、自己就不能結果子．你們若不常在我裡面、也是這樣。</a:t>
            </a:r>
            <a:r>
              <a:rPr lang="en-US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HK" sz="2400" baseline="300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mni" altLang="zh-HK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我是葡萄樹、你們是枝子．常在我裡面的、我也常在他裡面、這人就多結果子．因為離了我、你們就不能作甚麼。（約 </a:t>
            </a:r>
            <a:r>
              <a:rPr lang="en-US" altLang="zh-TW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15:4-5</a:t>
            </a:r>
            <a:r>
              <a:rPr lang="zh-TW" altLang="en-US" sz="24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4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靈修：吸取養料、水份、二氧化碳、陽光，光合作用（</a:t>
            </a:r>
            <a:r>
              <a:rPr lang="en-US" altLang="zh-TW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photosynthesis</a:t>
            </a:r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en-US" altLang="zh-TW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 </a:t>
            </a:r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產生糖份、結出果子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zh-TW" altLang="en-US" sz="2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靈修：與神關係的進深，靈命的進深，更像主耶穌</a:t>
            </a:r>
            <a:endParaRPr lang="en-US" altLang="zh-TW" sz="24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89332"/>
            <a:ext cx="2016224" cy="17485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21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2400" y="-27384"/>
            <a:ext cx="7620000" cy="1143000"/>
          </a:xfrm>
        </p:spPr>
        <p:txBody>
          <a:bodyPr/>
          <a:lstStyle/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聖經教導：與神關係</a:t>
            </a:r>
            <a:endParaRPr lang="zh-HK" altLang="en-US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980728"/>
            <a:ext cx="7416824" cy="5877272"/>
          </a:xfrm>
        </p:spPr>
        <p:txBody>
          <a:bodyPr>
            <a:normAutofit/>
          </a:bodyPr>
          <a:lstStyle/>
          <a:p>
            <a:endParaRPr lang="en-US" altLang="zh-TW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 marL="114300" indent="0">
              <a:buNone/>
            </a:pPr>
            <a:endParaRPr lang="en-US" altLang="zh-HK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+mj-ea"/>
              <a:ea typeface="+mj-ea"/>
              <a:sym typeface="Wingdings" panose="05000000000000000000" pitchFamily="2" charset="2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624"/>
            <a:ext cx="1207019" cy="905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839870"/>
              </p:ext>
            </p:extLst>
          </p:nvPr>
        </p:nvGraphicFramePr>
        <p:xfrm>
          <a:off x="611560" y="1124744"/>
          <a:ext cx="7992888" cy="5588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96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6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6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狹義層面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廣義層面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341"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將一些時間分別出來親近神，如靈修、讀經、祈禱（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spiritual part of life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整個基督徒生活，整全、不分割的，工作、家庭、休息、娛樂等等 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whole</a:t>
                      </a:r>
                      <a:r>
                        <a:rPr lang="en-US" altLang="zh-TW" sz="20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life with God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753"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個別、獨立的事件（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particular event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一個生活的模式（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lifestyle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753"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例子：婚後個別的拍拖（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dating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例子：母親節、父親節飲茶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吃飯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例子：夫婦的日常生活（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entire life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），父母與孩子的生活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67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神榮耀的特別彰顯（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Shekinah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，比較容易感受到神（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special</a:t>
                      </a:r>
                      <a:r>
                        <a:rPr lang="en-US" altLang="zh-TW" sz="20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timing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神的無所不在（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omnipresence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）或聖靈內住在心中（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24/7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5341"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你與上帝的關係：你要強調自己要去尋找上帝（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make yourself aware to God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上帝與你的關係：永遠不離不棄、一種得勝的關係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3647"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例子：地鐵車箱中睇聖經</a:t>
                      </a:r>
                      <a:endParaRPr lang="en-US" alt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例子：長洲的思維靜院退修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例子：家庭主婦日常生活都與神一起，深水埗、中環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889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96652"/>
            <a:ext cx="7620000" cy="972108"/>
          </a:xfrm>
        </p:spPr>
        <p:txBody>
          <a:bodyPr/>
          <a:lstStyle/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小總結</a:t>
            </a:r>
            <a:endParaRPr lang="zh-HK" altLang="en-US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400600"/>
          </a:xfrm>
        </p:spPr>
        <p:txBody>
          <a:bodyPr>
            <a:normAutofit/>
          </a:bodyPr>
          <a:lstStyle/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靈命：屬靈生命 </a:t>
            </a:r>
            <a:r>
              <a:rPr lang="en-US" altLang="zh-TW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(spiritual life) / </a:t>
            </a:r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與神關係</a:t>
            </a:r>
            <a:endParaRPr lang="en-US" altLang="zh-TW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靈修：幫助我們</a:t>
            </a:r>
            <a:r>
              <a:rPr lang="zh-TW" altLang="zh-HK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屬靈生命</a:t>
            </a:r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成長的「東西」</a:t>
            </a:r>
            <a:endParaRPr lang="en-US" altLang="zh-TW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狹</a:t>
            </a:r>
            <a:r>
              <a:rPr lang="zh-TW" altLang="zh-HK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義</a:t>
            </a:r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：讀經、默想、祈禱、使用靈修書籍幫助我們明白、反省和實踐神的話語在我們的日常生活中；藉著以上的活動，幫助我們有更多的時間、精神放於上帝身上 （分別為聖）</a:t>
            </a:r>
            <a:endParaRPr lang="en-US" altLang="zh-TW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zh-TW" altLang="en-US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廣義：我們每日、每時、每刻都在靈修之中，神與我們一種互動、雙向的關係；神想與我們傾談，我們也如是，與祂相交越多，我們也會越像主耶穌基督（分別為聖）</a:t>
            </a:r>
            <a:endParaRPr lang="en-US" altLang="zh-TW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endParaRPr lang="en-US" altLang="zh-HK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+mj-ea"/>
              <a:ea typeface="+mj-ea"/>
              <a:sym typeface="Wingdings" panose="05000000000000000000" pitchFamily="2" charset="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6632"/>
            <a:ext cx="2026100" cy="9639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25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1392</TotalTime>
  <Words>1158</Words>
  <Application>Microsoft Macintosh PowerPoint</Application>
  <PresentationFormat>如螢幕大小 (4:3)</PresentationFormat>
  <Paragraphs>84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5" baseType="lpstr">
      <vt:lpstr>微軟正黑體</vt:lpstr>
      <vt:lpstr>新細明體</vt:lpstr>
      <vt:lpstr>標楷體</vt:lpstr>
      <vt:lpstr>黑体</vt:lpstr>
      <vt:lpstr>Arial</vt:lpstr>
      <vt:lpstr>Calibri</vt:lpstr>
      <vt:lpstr>Franklin Gothic Book</vt:lpstr>
      <vt:lpstr>Franklin Gothic Medium</vt:lpstr>
      <vt:lpstr>Wingdings</vt:lpstr>
      <vt:lpstr>Wingdings 2</vt:lpstr>
      <vt:lpstr>暗香撲面</vt:lpstr>
      <vt:lpstr>每天愛祢多一些</vt:lpstr>
      <vt:lpstr>PowerPoint 簡報</vt:lpstr>
      <vt:lpstr>愛神的操練</vt:lpstr>
      <vt:lpstr>你可能面對的困難？</vt:lpstr>
      <vt:lpstr>聖經教導</vt:lpstr>
      <vt:lpstr>聖經教導</vt:lpstr>
      <vt:lpstr>聖經教導</vt:lpstr>
      <vt:lpstr>聖經教導：與神關係</vt:lpstr>
      <vt:lpstr>小總結</vt:lpstr>
      <vt:lpstr>聖經教導</vt:lpstr>
      <vt:lpstr>靈修的類比和實踐</vt:lpstr>
      <vt:lpstr>具體的靈修方法（狹義層面）</vt:lpstr>
      <vt:lpstr>PowerPoint 簡報</vt:lpstr>
      <vt:lpstr>PowerPoint 簡報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我是耶穌的門徒</dc:title>
  <dc:creator>鄧偉鴻</dc:creator>
  <cp:lastModifiedBy>Microsoft Office User</cp:lastModifiedBy>
  <cp:revision>553</cp:revision>
  <dcterms:created xsi:type="dcterms:W3CDTF">2013-12-18T02:28:44Z</dcterms:created>
  <dcterms:modified xsi:type="dcterms:W3CDTF">2023-02-21T03:19:13Z</dcterms:modified>
</cp:coreProperties>
</file>